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6121400" cy="1080135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402">
          <p15:clr>
            <a:srgbClr val="A4A3A4"/>
          </p15:clr>
        </p15:guide>
        <p15:guide id="2" pos="1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E42"/>
    <a:srgbClr val="00004C"/>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5403BBC-78DC-41D6-8A24-D862890723BF}">
  <a:tblStyle styleId="{85403BBC-78DC-41D6-8A24-D862890723BF}" styleName="Table_0">
    <a:wholeTbl>
      <a:tcTxStyle b="off" i="off">
        <a:font>
          <a:latin typeface="Calibri"/>
          <a:ea typeface="Calibri"/>
          <a:cs typeface="Calibri"/>
        </a:font>
        <a:schemeClr val="dk1"/>
      </a:tcTxStyle>
      <a:tcStyle>
        <a:tcBdr>
          <a:left>
            <a:ln w="12700" cap="flat" cmpd="sng">
              <a:solidFill>
                <a:schemeClr val="accent1"/>
              </a:solidFill>
              <a:prstDash val="solid"/>
              <a:round/>
              <a:headEnd type="none" w="sm" len="sm"/>
              <a:tailEnd type="none" w="sm" len="sm"/>
            </a:ln>
          </a:left>
          <a:right>
            <a:ln w="12700" cap="flat" cmpd="sng">
              <a:solidFill>
                <a:schemeClr val="accent1"/>
              </a:solidFill>
              <a:prstDash val="solid"/>
              <a:round/>
              <a:headEnd type="none" w="sm" len="sm"/>
              <a:tailEnd type="none" w="sm" len="sm"/>
            </a:ln>
          </a:right>
          <a:top>
            <a:ln w="12700" cap="flat" cmpd="sng">
              <a:solidFill>
                <a:schemeClr val="accent1"/>
              </a:solidFill>
              <a:prstDash val="solid"/>
              <a:round/>
              <a:headEnd type="none" w="sm" len="sm"/>
              <a:tailEnd type="none" w="sm" len="sm"/>
            </a:ln>
          </a:top>
          <a:bottom>
            <a:ln w="12700" cap="flat" cmpd="sng">
              <a:solidFill>
                <a:schemeClr val="accent1"/>
              </a:solidFill>
              <a:prstDash val="solid"/>
              <a:round/>
              <a:headEnd type="none" w="sm" len="sm"/>
              <a:tailEnd type="none" w="sm" len="sm"/>
            </a:ln>
          </a:bottom>
          <a:insideH>
            <a:ln w="12700" cap="flat" cmpd="sng">
              <a:solidFill>
                <a:schemeClr val="accent1"/>
              </a:solidFill>
              <a:prstDash val="solid"/>
              <a:round/>
              <a:headEnd type="none" w="sm" len="sm"/>
              <a:tailEnd type="none" w="sm" len="sm"/>
            </a:ln>
          </a:insideH>
          <a:insideV>
            <a:ln w="12700" cap="flat" cmpd="sng">
              <a:solidFill>
                <a:schemeClr val="accent1"/>
              </a:solidFill>
              <a:prstDash val="solid"/>
              <a:round/>
              <a:headEnd type="none" w="sm" len="sm"/>
              <a:tailEnd type="none" w="sm" len="sm"/>
            </a:ln>
          </a:insideV>
        </a:tcBdr>
        <a:fill>
          <a:solidFill>
            <a:srgbClr val="FFFFFF">
              <a:alpha val="0"/>
            </a:srgbClr>
          </a:solidFill>
        </a:fill>
      </a:tcStyle>
    </a:wholeTbl>
    <a:band1H>
      <a:tcTxStyle/>
      <a:tcStyle>
        <a:tcBdr/>
        <a:fill>
          <a:solidFill>
            <a:schemeClr val="accent1">
              <a:alpha val="20000"/>
            </a:schemeClr>
          </a:solidFill>
        </a:fill>
      </a:tcStyle>
    </a:band1H>
    <a:band2H>
      <a:tcTxStyle/>
      <a:tcStyle>
        <a:tcBdr/>
      </a:tcStyle>
    </a:band2H>
    <a:band1V>
      <a:tcTxStyle/>
      <a:tcStyle>
        <a:tcBdr/>
        <a:fill>
          <a:solidFill>
            <a:schemeClr val="accent1">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1"/>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25400" cap="flat" cmpd="sng">
              <a:solidFill>
                <a:schemeClr val="accent1"/>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4788" y="48"/>
      </p:cViewPr>
      <p:guideLst>
        <p:guide orient="horz" pos="3402"/>
        <p:guide pos="19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457450" y="685800"/>
            <a:ext cx="19431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Only" type="titleOnly">
  <p:cSld name="TITLE_ONLY">
    <p:bg>
      <p:bgPr>
        <a:solidFill>
          <a:schemeClr val="lt1"/>
        </a:solidFill>
        <a:effectLst/>
      </p:bgPr>
    </p:bg>
    <p:spTree>
      <p:nvGrpSpPr>
        <p:cNvPr id="1" name="Shape 11"/>
        <p:cNvGrpSpPr/>
        <p:nvPr/>
      </p:nvGrpSpPr>
      <p:grpSpPr>
        <a:xfrm>
          <a:off x="0" y="0"/>
          <a:ext cx="0" cy="0"/>
          <a:chOff x="0" y="0"/>
          <a:chExt cx="0" cy="0"/>
        </a:xfrm>
      </p:grpSpPr>
      <p:sp>
        <p:nvSpPr>
          <p:cNvPr id="12" name="Google Shape;12;p2"/>
          <p:cNvSpPr txBox="1">
            <a:spLocks noGrp="1"/>
          </p:cNvSpPr>
          <p:nvPr>
            <p:ph type="title"/>
          </p:nvPr>
        </p:nvSpPr>
        <p:spPr>
          <a:xfrm>
            <a:off x="306070" y="432557"/>
            <a:ext cx="5509260" cy="18002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dt" idx="10"/>
          </p:nvPr>
        </p:nvSpPr>
        <p:spPr>
          <a:xfrm>
            <a:off x="306070" y="10011256"/>
            <a:ext cx="1428327" cy="57507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2"/>
          <p:cNvSpPr txBox="1">
            <a:spLocks noGrp="1"/>
          </p:cNvSpPr>
          <p:nvPr>
            <p:ph type="ftr" idx="11"/>
          </p:nvPr>
        </p:nvSpPr>
        <p:spPr>
          <a:xfrm>
            <a:off x="2091484" y="10011256"/>
            <a:ext cx="1938443" cy="57507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sldNum" idx="12"/>
          </p:nvPr>
        </p:nvSpPr>
        <p:spPr>
          <a:xfrm>
            <a:off x="4387003" y="10011256"/>
            <a:ext cx="1428327" cy="57507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306070" y="432557"/>
            <a:ext cx="5509260" cy="18002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503496" y="3329885"/>
            <a:ext cx="7128391" cy="550926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306070" y="10011256"/>
            <a:ext cx="1428327" cy="57507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2091484" y="10011256"/>
            <a:ext cx="1938443" cy="57507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4387003" y="10011256"/>
            <a:ext cx="1428327" cy="57507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518604" y="4351978"/>
            <a:ext cx="9216153" cy="137731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2287043" y="3025674"/>
            <a:ext cx="9216153" cy="4029922"/>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306070" y="10011256"/>
            <a:ext cx="1428327" cy="57507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2091484" y="10011256"/>
            <a:ext cx="1938443" cy="57507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4387003" y="10011256"/>
            <a:ext cx="1428327" cy="57507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6"/>
        <p:cNvGrpSpPr/>
        <p:nvPr/>
      </p:nvGrpSpPr>
      <p:grpSpPr>
        <a:xfrm>
          <a:off x="0" y="0"/>
          <a:ext cx="0" cy="0"/>
          <a:chOff x="0" y="0"/>
          <a:chExt cx="0" cy="0"/>
        </a:xfrm>
      </p:grpSpPr>
      <p:sp>
        <p:nvSpPr>
          <p:cNvPr id="17" name="Google Shape;17;p3"/>
          <p:cNvSpPr txBox="1">
            <a:spLocks noGrp="1"/>
          </p:cNvSpPr>
          <p:nvPr>
            <p:ph type="ctrTitle"/>
          </p:nvPr>
        </p:nvSpPr>
        <p:spPr>
          <a:xfrm>
            <a:off x="459107" y="3355425"/>
            <a:ext cx="5203190" cy="231528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subTitle" idx="1"/>
          </p:nvPr>
        </p:nvSpPr>
        <p:spPr>
          <a:xfrm>
            <a:off x="918210" y="6120767"/>
            <a:ext cx="4284980" cy="2760345"/>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9" name="Google Shape;19;p3"/>
          <p:cNvSpPr txBox="1">
            <a:spLocks noGrp="1"/>
          </p:cNvSpPr>
          <p:nvPr>
            <p:ph type="dt" idx="10"/>
          </p:nvPr>
        </p:nvSpPr>
        <p:spPr>
          <a:xfrm>
            <a:off x="306070" y="10011256"/>
            <a:ext cx="1428327" cy="57507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ftr" idx="11"/>
          </p:nvPr>
        </p:nvSpPr>
        <p:spPr>
          <a:xfrm>
            <a:off x="2091484" y="10011256"/>
            <a:ext cx="1938443" cy="57507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sldNum" idx="12"/>
          </p:nvPr>
        </p:nvSpPr>
        <p:spPr>
          <a:xfrm>
            <a:off x="4387003" y="10011256"/>
            <a:ext cx="1428327" cy="57507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and Content" type="obj">
  <p:cSld name="OBJECT">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06070" y="432557"/>
            <a:ext cx="5509260" cy="18002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body" idx="1"/>
          </p:nvPr>
        </p:nvSpPr>
        <p:spPr>
          <a:xfrm>
            <a:off x="306070" y="2520320"/>
            <a:ext cx="5509260" cy="7128391"/>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4"/>
          <p:cNvSpPr txBox="1">
            <a:spLocks noGrp="1"/>
          </p:cNvSpPr>
          <p:nvPr>
            <p:ph type="dt" idx="10"/>
          </p:nvPr>
        </p:nvSpPr>
        <p:spPr>
          <a:xfrm>
            <a:off x="306070" y="10011256"/>
            <a:ext cx="1428327" cy="57507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2091484" y="10011256"/>
            <a:ext cx="1938443" cy="57507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4387003" y="10011256"/>
            <a:ext cx="1428327" cy="57507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483551" y="6940872"/>
            <a:ext cx="5203190" cy="2145267"/>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483551" y="4578078"/>
            <a:ext cx="5203190" cy="2362794"/>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1" name="Google Shape;31;p5"/>
          <p:cNvSpPr txBox="1">
            <a:spLocks noGrp="1"/>
          </p:cNvSpPr>
          <p:nvPr>
            <p:ph type="dt" idx="10"/>
          </p:nvPr>
        </p:nvSpPr>
        <p:spPr>
          <a:xfrm>
            <a:off x="306070" y="10011256"/>
            <a:ext cx="1428327" cy="57507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ftr" idx="11"/>
          </p:nvPr>
        </p:nvSpPr>
        <p:spPr>
          <a:xfrm>
            <a:off x="2091484" y="10011256"/>
            <a:ext cx="1938443" cy="57507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4387003" y="10011256"/>
            <a:ext cx="1428327" cy="57507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wo Content" type="twoObj">
  <p:cSld name="TWO_OBJECTS">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306070" y="432557"/>
            <a:ext cx="5509260" cy="18002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306070" y="2520320"/>
            <a:ext cx="2703619" cy="7128391"/>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6"/>
          <p:cNvSpPr txBox="1">
            <a:spLocks noGrp="1"/>
          </p:cNvSpPr>
          <p:nvPr>
            <p:ph type="body" idx="2"/>
          </p:nvPr>
        </p:nvSpPr>
        <p:spPr>
          <a:xfrm>
            <a:off x="3111711" y="2520320"/>
            <a:ext cx="2703619" cy="7128391"/>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8" name="Google Shape;38;p6"/>
          <p:cNvSpPr txBox="1">
            <a:spLocks noGrp="1"/>
          </p:cNvSpPr>
          <p:nvPr>
            <p:ph type="dt" idx="10"/>
          </p:nvPr>
        </p:nvSpPr>
        <p:spPr>
          <a:xfrm>
            <a:off x="306070" y="10011256"/>
            <a:ext cx="1428327" cy="57507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2091484" y="10011256"/>
            <a:ext cx="1938443" cy="57507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4387003" y="10011256"/>
            <a:ext cx="1428327" cy="57507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06070" y="432557"/>
            <a:ext cx="5509260" cy="18002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body" idx="1"/>
          </p:nvPr>
        </p:nvSpPr>
        <p:spPr>
          <a:xfrm>
            <a:off x="306070" y="2417807"/>
            <a:ext cx="2704681" cy="1007625"/>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4" name="Google Shape;44;p7"/>
          <p:cNvSpPr txBox="1">
            <a:spLocks noGrp="1"/>
          </p:cNvSpPr>
          <p:nvPr>
            <p:ph type="body" idx="2"/>
          </p:nvPr>
        </p:nvSpPr>
        <p:spPr>
          <a:xfrm>
            <a:off x="306070" y="3425427"/>
            <a:ext cx="2704681" cy="6223279"/>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5" name="Google Shape;45;p7"/>
          <p:cNvSpPr txBox="1">
            <a:spLocks noGrp="1"/>
          </p:cNvSpPr>
          <p:nvPr>
            <p:ph type="body" idx="3"/>
          </p:nvPr>
        </p:nvSpPr>
        <p:spPr>
          <a:xfrm>
            <a:off x="3109586" y="2417807"/>
            <a:ext cx="2705744" cy="1007625"/>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6" name="Google Shape;46;p7"/>
          <p:cNvSpPr txBox="1">
            <a:spLocks noGrp="1"/>
          </p:cNvSpPr>
          <p:nvPr>
            <p:ph type="body" idx="4"/>
          </p:nvPr>
        </p:nvSpPr>
        <p:spPr>
          <a:xfrm>
            <a:off x="3109586" y="3425427"/>
            <a:ext cx="2705744" cy="6223279"/>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7" name="Google Shape;47;p7"/>
          <p:cNvSpPr txBox="1">
            <a:spLocks noGrp="1"/>
          </p:cNvSpPr>
          <p:nvPr>
            <p:ph type="dt" idx="10"/>
          </p:nvPr>
        </p:nvSpPr>
        <p:spPr>
          <a:xfrm>
            <a:off x="306070" y="10011256"/>
            <a:ext cx="1428327" cy="57507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2091484" y="10011256"/>
            <a:ext cx="1938443" cy="57507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4387003" y="10011256"/>
            <a:ext cx="1428327" cy="57507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306070" y="10011256"/>
            <a:ext cx="1428327" cy="57507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2091484" y="10011256"/>
            <a:ext cx="1938443" cy="57507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4387003" y="10011256"/>
            <a:ext cx="1428327" cy="57507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306071" y="430058"/>
            <a:ext cx="2013898" cy="1830229"/>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2393305" y="430061"/>
            <a:ext cx="3422033" cy="921865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306071" y="2260285"/>
            <a:ext cx="2013898" cy="7388424"/>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306070" y="10011256"/>
            <a:ext cx="1428327" cy="57507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2091484" y="10011256"/>
            <a:ext cx="1938443" cy="57507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4387003" y="10011256"/>
            <a:ext cx="1428327" cy="57507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199837" y="7560947"/>
            <a:ext cx="3672840" cy="892613"/>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199837" y="965124"/>
            <a:ext cx="3672840" cy="648081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199837" y="8453563"/>
            <a:ext cx="3672840" cy="1267657"/>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306070" y="10011256"/>
            <a:ext cx="1428327" cy="57507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2091484" y="10011256"/>
            <a:ext cx="1938443" cy="57507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4387003" y="10011256"/>
            <a:ext cx="1428327" cy="57507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06070" y="432557"/>
            <a:ext cx="5509260" cy="1800225"/>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306070" y="2520320"/>
            <a:ext cx="5509260" cy="7128391"/>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306070" y="10011256"/>
            <a:ext cx="1428327" cy="57507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2091484" y="10011256"/>
            <a:ext cx="1938443" cy="57507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4387003" y="10011256"/>
            <a:ext cx="1428327" cy="57507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83"/>
        <p:cNvGrpSpPr/>
        <p:nvPr/>
      </p:nvGrpSpPr>
      <p:grpSpPr>
        <a:xfrm>
          <a:off x="0" y="0"/>
          <a:ext cx="0" cy="0"/>
          <a:chOff x="0" y="0"/>
          <a:chExt cx="0" cy="0"/>
        </a:xfrm>
      </p:grpSpPr>
      <p:sp>
        <p:nvSpPr>
          <p:cNvPr id="85" name="Google Shape;85;p13"/>
          <p:cNvSpPr/>
          <p:nvPr/>
        </p:nvSpPr>
        <p:spPr>
          <a:xfrm>
            <a:off x="0" y="8834659"/>
            <a:ext cx="6121400" cy="1966691"/>
          </a:xfrm>
          <a:prstGeom prst="rect">
            <a:avLst/>
          </a:prstGeom>
          <a:solidFill>
            <a:srgbClr val="001E42"/>
          </a:solidFill>
          <a:ln>
            <a:solidFill>
              <a:srgbClr val="00004C"/>
            </a:solid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graphicFrame>
        <p:nvGraphicFramePr>
          <p:cNvPr id="86" name="Google Shape;86;p13"/>
          <p:cNvGraphicFramePr/>
          <p:nvPr>
            <p:extLst>
              <p:ext uri="{D42A27DB-BD31-4B8C-83A1-F6EECF244321}">
                <p14:modId xmlns:p14="http://schemas.microsoft.com/office/powerpoint/2010/main" val="642819016"/>
              </p:ext>
            </p:extLst>
          </p:nvPr>
        </p:nvGraphicFramePr>
        <p:xfrm>
          <a:off x="0" y="3240434"/>
          <a:ext cx="6121400" cy="5623025"/>
        </p:xfrm>
        <a:graphic>
          <a:graphicData uri="http://schemas.openxmlformats.org/drawingml/2006/table">
            <a:tbl>
              <a:tblPr firstRow="1" bandRow="1">
                <a:noFill/>
                <a:tableStyleId>{85403BBC-78DC-41D6-8A24-D862890723BF}</a:tableStyleId>
              </a:tblPr>
              <a:tblGrid>
                <a:gridCol w="1339250">
                  <a:extLst>
                    <a:ext uri="{9D8B030D-6E8A-4147-A177-3AD203B41FA5}">
                      <a16:colId xmlns:a16="http://schemas.microsoft.com/office/drawing/2014/main" val="20000"/>
                    </a:ext>
                  </a:extLst>
                </a:gridCol>
                <a:gridCol w="4782150">
                  <a:extLst>
                    <a:ext uri="{9D8B030D-6E8A-4147-A177-3AD203B41FA5}">
                      <a16:colId xmlns:a16="http://schemas.microsoft.com/office/drawing/2014/main" val="20001"/>
                    </a:ext>
                  </a:extLst>
                </a:gridCol>
              </a:tblGrid>
              <a:tr h="1339225">
                <a:tc>
                  <a:txBody>
                    <a:bodyPr/>
                    <a:lstStyle/>
                    <a:p>
                      <a:pPr marL="0" marR="0" lvl="0" indent="0" algn="l" rtl="0">
                        <a:spcBef>
                          <a:spcPts val="0"/>
                        </a:spcBef>
                        <a:spcAft>
                          <a:spcPts val="0"/>
                        </a:spcAft>
                        <a:buNone/>
                      </a:pPr>
                      <a:endParaRPr sz="1600" b="1"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600" b="1"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u="none" strike="noStrike" cap="none" dirty="0">
                          <a:solidFill>
                            <a:schemeClr val="lt1"/>
                          </a:solidFill>
                        </a:rPr>
                        <a:t>Organizers</a:t>
                      </a:r>
                      <a:endParaRPr dirty="0"/>
                    </a:p>
                    <a:p>
                      <a:pPr marL="0" marR="0" lvl="0" indent="0" algn="l" rtl="0">
                        <a:spcBef>
                          <a:spcPts val="0"/>
                        </a:spcBef>
                        <a:spcAft>
                          <a:spcPts val="0"/>
                        </a:spcAft>
                        <a:buNone/>
                      </a:pPr>
                      <a:endParaRPr sz="1600" b="1"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600" b="1" i="0" u="none" strike="noStrike" cap="none" dirty="0">
                        <a:solidFill>
                          <a:schemeClr val="dk1"/>
                        </a:solidFill>
                        <a:latin typeface="Calibri"/>
                        <a:ea typeface="Calibri"/>
                        <a:cs typeface="Calibri"/>
                        <a:sym typeface="Calibri"/>
                      </a:endParaRPr>
                    </a:p>
                  </a:txBody>
                  <a:tcPr marL="77725" marR="77725" marT="39200" marB="392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gradFill>
                      <a:gsLst>
                        <a:gs pos="0">
                          <a:srgbClr val="02375F"/>
                        </a:gs>
                        <a:gs pos="50000">
                          <a:srgbClr val="055189"/>
                        </a:gs>
                        <a:gs pos="100000">
                          <a:srgbClr val="0661A5"/>
                        </a:gs>
                      </a:gsLst>
                      <a:lin ang="13500000" scaled="0"/>
                    </a:gradFill>
                  </a:tcPr>
                </a:tc>
                <a:tc>
                  <a:txBody>
                    <a:bodyPr/>
                    <a:lstStyle/>
                    <a:p>
                      <a:pPr marL="0" marR="0" lvl="0" indent="0" algn="l" rtl="0">
                        <a:spcBef>
                          <a:spcPts val="0"/>
                        </a:spcBef>
                        <a:spcAft>
                          <a:spcPts val="0"/>
                        </a:spcAft>
                        <a:buNone/>
                      </a:pPr>
                      <a:endParaRPr sz="1500" dirty="0">
                        <a:solidFill>
                          <a:srgbClr val="205867"/>
                        </a:solidFill>
                      </a:endParaRPr>
                    </a:p>
                  </a:txBody>
                  <a:tcPr marL="77725" marR="77725" marT="39200" marB="392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1383800">
                <a:tc>
                  <a:txBody>
                    <a:bodyPr/>
                    <a:lstStyle/>
                    <a:p>
                      <a:pPr marL="0" marR="0" lvl="0" indent="0" algn="l" rtl="0">
                        <a:spcBef>
                          <a:spcPts val="0"/>
                        </a:spcBef>
                        <a:spcAft>
                          <a:spcPts val="0"/>
                        </a:spcAft>
                        <a:buNone/>
                      </a:pPr>
                      <a:endParaRPr sz="1600" b="1" i="0">
                        <a:solidFill>
                          <a:schemeClr val="dk1"/>
                        </a:solidFill>
                        <a:latin typeface="Calibri"/>
                        <a:ea typeface="Calibri"/>
                        <a:cs typeface="Calibri"/>
                        <a:sym typeface="Calibri"/>
                      </a:endParaRPr>
                    </a:p>
                    <a:p>
                      <a:pPr marL="0" marR="0" lvl="0" indent="0" algn="l" rtl="0">
                        <a:spcBef>
                          <a:spcPts val="1200"/>
                        </a:spcBef>
                        <a:spcAft>
                          <a:spcPts val="0"/>
                        </a:spcAft>
                        <a:buNone/>
                      </a:pPr>
                      <a:r>
                        <a:rPr lang="en-US" sz="1600" b="1" i="0">
                          <a:solidFill>
                            <a:schemeClr val="lt1"/>
                          </a:solidFill>
                          <a:latin typeface="Calibri"/>
                          <a:ea typeface="Calibri"/>
                          <a:cs typeface="Calibri"/>
                          <a:sym typeface="Calibri"/>
                        </a:rPr>
                        <a:t>Short Description</a:t>
                      </a:r>
                      <a:endParaRPr/>
                    </a:p>
                    <a:p>
                      <a:pPr marL="0" marR="0" lvl="0" indent="0" algn="l" rtl="0">
                        <a:spcBef>
                          <a:spcPts val="1200"/>
                        </a:spcBef>
                        <a:spcAft>
                          <a:spcPts val="0"/>
                        </a:spcAft>
                        <a:buNone/>
                      </a:pPr>
                      <a:endParaRPr sz="1600" b="1" i="0">
                        <a:solidFill>
                          <a:schemeClr val="dk1"/>
                        </a:solidFill>
                        <a:latin typeface="Calibri"/>
                        <a:ea typeface="Calibri"/>
                        <a:cs typeface="Calibri"/>
                        <a:sym typeface="Calibri"/>
                      </a:endParaRPr>
                    </a:p>
                  </a:txBody>
                  <a:tcPr marL="77725" marR="77725" marT="39200" marB="392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gradFill>
                      <a:gsLst>
                        <a:gs pos="0">
                          <a:srgbClr val="02375F"/>
                        </a:gs>
                        <a:gs pos="50000">
                          <a:srgbClr val="055189"/>
                        </a:gs>
                        <a:gs pos="100000">
                          <a:srgbClr val="0661A5"/>
                        </a:gs>
                      </a:gsLst>
                      <a:lin ang="13500000" scaled="0"/>
                    </a:gradFill>
                  </a:tcPr>
                </a:tc>
                <a:tc>
                  <a:txBody>
                    <a:bodyPr/>
                    <a:lstStyle/>
                    <a:p>
                      <a:pPr marL="0" marR="0" lvl="0" indent="0" algn="l" rtl="0">
                        <a:spcBef>
                          <a:spcPts val="0"/>
                        </a:spcBef>
                        <a:spcAft>
                          <a:spcPts val="0"/>
                        </a:spcAft>
                        <a:buNone/>
                      </a:pPr>
                      <a:endParaRPr sz="1500">
                        <a:solidFill>
                          <a:srgbClr val="205867"/>
                        </a:solidFill>
                      </a:endParaRPr>
                    </a:p>
                    <a:p>
                      <a:pPr marL="0" marR="0" lvl="0" indent="0" algn="l" rtl="0">
                        <a:spcBef>
                          <a:spcPts val="0"/>
                        </a:spcBef>
                        <a:spcAft>
                          <a:spcPts val="0"/>
                        </a:spcAft>
                        <a:buNone/>
                      </a:pPr>
                      <a:endParaRPr sz="1500">
                        <a:solidFill>
                          <a:srgbClr val="205867"/>
                        </a:solidFill>
                      </a:endParaRPr>
                    </a:p>
                    <a:p>
                      <a:pPr marL="0" marR="0" lvl="0" indent="0" algn="l" rtl="0">
                        <a:spcBef>
                          <a:spcPts val="0"/>
                        </a:spcBef>
                        <a:spcAft>
                          <a:spcPts val="0"/>
                        </a:spcAft>
                        <a:buNone/>
                      </a:pPr>
                      <a:endParaRPr sz="1500">
                        <a:solidFill>
                          <a:srgbClr val="205867"/>
                        </a:solidFill>
                      </a:endParaRPr>
                    </a:p>
                    <a:p>
                      <a:pPr marL="0" marR="0" lvl="0" indent="0" algn="l" rtl="0">
                        <a:spcBef>
                          <a:spcPts val="0"/>
                        </a:spcBef>
                        <a:spcAft>
                          <a:spcPts val="0"/>
                        </a:spcAft>
                        <a:buNone/>
                      </a:pPr>
                      <a:endParaRPr sz="1500">
                        <a:solidFill>
                          <a:srgbClr val="205867"/>
                        </a:solidFill>
                      </a:endParaRPr>
                    </a:p>
                  </a:txBody>
                  <a:tcPr marL="77725" marR="77725" marT="39200" marB="392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413525">
                <a:tc>
                  <a:txBody>
                    <a:bodyPr/>
                    <a:lstStyle/>
                    <a:p>
                      <a:pPr marL="0" marR="0" lvl="0" indent="0" algn="l" rtl="0">
                        <a:lnSpc>
                          <a:spcPct val="100000"/>
                        </a:lnSpc>
                        <a:spcBef>
                          <a:spcPts val="0"/>
                        </a:spcBef>
                        <a:spcAft>
                          <a:spcPts val="0"/>
                        </a:spcAft>
                        <a:buClr>
                          <a:schemeClr val="dk1"/>
                        </a:buClr>
                        <a:buSzPts val="1600"/>
                        <a:buFont typeface="Calibri"/>
                        <a:buNone/>
                      </a:pPr>
                      <a:endParaRPr sz="1600" b="1" i="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600"/>
                        <a:buFont typeface="Calibri"/>
                        <a:buNone/>
                      </a:pPr>
                      <a:endParaRPr sz="1600" b="1" i="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lt1"/>
                        </a:buClr>
                        <a:buSzPts val="1600"/>
                        <a:buFont typeface="Calibri"/>
                        <a:buNone/>
                      </a:pPr>
                      <a:r>
                        <a:rPr lang="en-US" sz="1600" b="1" i="0">
                          <a:solidFill>
                            <a:schemeClr val="lt1"/>
                          </a:solidFill>
                          <a:latin typeface="Calibri"/>
                          <a:ea typeface="Calibri"/>
                          <a:cs typeface="Calibri"/>
                          <a:sym typeface="Calibri"/>
                        </a:rPr>
                        <a:t>Contents</a:t>
                      </a:r>
                      <a:endParaRPr/>
                    </a:p>
                    <a:p>
                      <a:pPr marL="0" marR="0" lvl="0" indent="0" algn="l" rtl="0">
                        <a:spcBef>
                          <a:spcPts val="0"/>
                        </a:spcBef>
                        <a:spcAft>
                          <a:spcPts val="0"/>
                        </a:spcAft>
                        <a:buNone/>
                      </a:pPr>
                      <a:endParaRPr sz="1600" i="0">
                        <a:solidFill>
                          <a:schemeClr val="dk1"/>
                        </a:solidFill>
                      </a:endParaRPr>
                    </a:p>
                  </a:txBody>
                  <a:tcPr marL="77725" marR="77725" marT="39200" marB="392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gradFill>
                      <a:gsLst>
                        <a:gs pos="0">
                          <a:srgbClr val="02375F"/>
                        </a:gs>
                        <a:gs pos="50000">
                          <a:srgbClr val="055189"/>
                        </a:gs>
                        <a:gs pos="100000">
                          <a:srgbClr val="0661A5"/>
                        </a:gs>
                      </a:gsLst>
                      <a:lin ang="13500000" scaled="0"/>
                    </a:gradFill>
                  </a:tcPr>
                </a:tc>
                <a:tc>
                  <a:txBody>
                    <a:bodyPr/>
                    <a:lstStyle/>
                    <a:p>
                      <a:pPr marL="0" marR="0" lvl="0" indent="0" algn="l" rtl="0">
                        <a:spcBef>
                          <a:spcPts val="0"/>
                        </a:spcBef>
                        <a:spcAft>
                          <a:spcPts val="0"/>
                        </a:spcAft>
                        <a:buNone/>
                      </a:pPr>
                      <a:endParaRPr sz="1500" dirty="0">
                        <a:solidFill>
                          <a:srgbClr val="205867"/>
                        </a:solidFill>
                      </a:endParaRPr>
                    </a:p>
                    <a:p>
                      <a:pPr marL="0" marR="0" lvl="0" indent="0" algn="l" rtl="0">
                        <a:spcBef>
                          <a:spcPts val="0"/>
                        </a:spcBef>
                        <a:spcAft>
                          <a:spcPts val="0"/>
                        </a:spcAft>
                        <a:buNone/>
                      </a:pPr>
                      <a:endParaRPr sz="1500" dirty="0">
                        <a:solidFill>
                          <a:srgbClr val="205867"/>
                        </a:solidFill>
                      </a:endParaRPr>
                    </a:p>
                    <a:p>
                      <a:pPr marL="0" marR="0" lvl="0" indent="0" algn="l" rtl="0">
                        <a:spcBef>
                          <a:spcPts val="0"/>
                        </a:spcBef>
                        <a:spcAft>
                          <a:spcPts val="0"/>
                        </a:spcAft>
                        <a:buNone/>
                      </a:pPr>
                      <a:endParaRPr sz="1500" dirty="0">
                        <a:solidFill>
                          <a:srgbClr val="205867"/>
                        </a:solidFill>
                      </a:endParaRPr>
                    </a:p>
                    <a:p>
                      <a:pPr marL="0" marR="0" lvl="0" indent="0" algn="l" rtl="0">
                        <a:spcBef>
                          <a:spcPts val="0"/>
                        </a:spcBef>
                        <a:spcAft>
                          <a:spcPts val="0"/>
                        </a:spcAft>
                        <a:buNone/>
                      </a:pPr>
                      <a:endParaRPr sz="1500" dirty="0">
                        <a:solidFill>
                          <a:srgbClr val="205867"/>
                        </a:solidFill>
                      </a:endParaRPr>
                    </a:p>
                    <a:p>
                      <a:pPr marL="0" marR="0" lvl="0" indent="0" algn="l" rtl="0">
                        <a:spcBef>
                          <a:spcPts val="0"/>
                        </a:spcBef>
                        <a:spcAft>
                          <a:spcPts val="0"/>
                        </a:spcAft>
                        <a:buNone/>
                      </a:pPr>
                      <a:endParaRPr sz="1500" dirty="0">
                        <a:solidFill>
                          <a:srgbClr val="205867"/>
                        </a:solidFill>
                      </a:endParaRPr>
                    </a:p>
                    <a:p>
                      <a:pPr marL="0" marR="0" lvl="0" indent="0" algn="l" rtl="0">
                        <a:spcBef>
                          <a:spcPts val="0"/>
                        </a:spcBef>
                        <a:spcAft>
                          <a:spcPts val="0"/>
                        </a:spcAft>
                        <a:buNone/>
                      </a:pPr>
                      <a:endParaRPr sz="1500" dirty="0">
                        <a:solidFill>
                          <a:srgbClr val="205867"/>
                        </a:solidFill>
                      </a:endParaRPr>
                    </a:p>
                  </a:txBody>
                  <a:tcPr marL="77725" marR="77725" marT="39200" marB="392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1413525">
                <a:tc>
                  <a:txBody>
                    <a:bodyPr/>
                    <a:lstStyle/>
                    <a:p>
                      <a:pPr marL="0" marR="0" lvl="0" indent="0" algn="l" rtl="0">
                        <a:spcBef>
                          <a:spcPts val="0"/>
                        </a:spcBef>
                        <a:spcAft>
                          <a:spcPts val="0"/>
                        </a:spcAft>
                        <a:buNone/>
                      </a:pPr>
                      <a:endParaRPr sz="1600" b="1" i="0">
                        <a:solidFill>
                          <a:schemeClr val="dk1"/>
                        </a:solidFill>
                        <a:latin typeface="Calibri"/>
                        <a:ea typeface="Calibri"/>
                        <a:cs typeface="Calibri"/>
                        <a:sym typeface="Calibri"/>
                      </a:endParaRPr>
                    </a:p>
                    <a:p>
                      <a:pPr marL="0" marR="0" lvl="0" indent="0" algn="l" rtl="0">
                        <a:lnSpc>
                          <a:spcPct val="100000"/>
                        </a:lnSpc>
                        <a:spcBef>
                          <a:spcPts val="1200"/>
                        </a:spcBef>
                        <a:spcAft>
                          <a:spcPts val="0"/>
                        </a:spcAft>
                        <a:buClr>
                          <a:schemeClr val="lt1"/>
                        </a:buClr>
                        <a:buSzPts val="1600"/>
                        <a:buFont typeface="Calibri"/>
                        <a:buNone/>
                      </a:pPr>
                      <a:r>
                        <a:rPr lang="en-US" sz="1600" b="1" i="0">
                          <a:solidFill>
                            <a:schemeClr val="lt1"/>
                          </a:solidFill>
                          <a:latin typeface="Calibri"/>
                          <a:ea typeface="Calibri"/>
                          <a:cs typeface="Calibri"/>
                          <a:sym typeface="Calibri"/>
                        </a:rPr>
                        <a:t>CVs of the Organizers</a:t>
                      </a:r>
                      <a:endParaRPr sz="1600" b="1" i="0">
                        <a:solidFill>
                          <a:schemeClr val="lt1"/>
                        </a:solidFill>
                        <a:latin typeface="Calibri"/>
                        <a:ea typeface="Calibri"/>
                        <a:cs typeface="Calibri"/>
                        <a:sym typeface="Calibri"/>
                      </a:endParaRPr>
                    </a:p>
                  </a:txBody>
                  <a:tcPr marL="77725" marR="77725" marT="39200" marB="392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gradFill>
                      <a:gsLst>
                        <a:gs pos="0">
                          <a:srgbClr val="02375F"/>
                        </a:gs>
                        <a:gs pos="50000">
                          <a:srgbClr val="055189"/>
                        </a:gs>
                        <a:gs pos="100000">
                          <a:srgbClr val="0661A5"/>
                        </a:gs>
                      </a:gsLst>
                      <a:lin ang="13500000" scaled="0"/>
                    </a:gradFill>
                  </a:tcPr>
                </a:tc>
                <a:tc>
                  <a:txBody>
                    <a:bodyPr/>
                    <a:lstStyle/>
                    <a:p>
                      <a:pPr marL="0" marR="0" lvl="0" indent="0" algn="l" rtl="0">
                        <a:spcBef>
                          <a:spcPts val="0"/>
                        </a:spcBef>
                        <a:spcAft>
                          <a:spcPts val="0"/>
                        </a:spcAft>
                        <a:buNone/>
                      </a:pPr>
                      <a:endParaRPr sz="1500" dirty="0">
                        <a:solidFill>
                          <a:srgbClr val="205867"/>
                        </a:solidFill>
                      </a:endParaRPr>
                    </a:p>
                    <a:p>
                      <a:pPr marL="0" marR="0" lvl="0" indent="0" algn="l" rtl="0">
                        <a:spcBef>
                          <a:spcPts val="0"/>
                        </a:spcBef>
                        <a:spcAft>
                          <a:spcPts val="0"/>
                        </a:spcAft>
                        <a:buNone/>
                      </a:pPr>
                      <a:endParaRPr sz="1500" dirty="0">
                        <a:solidFill>
                          <a:srgbClr val="205867"/>
                        </a:solidFill>
                      </a:endParaRPr>
                    </a:p>
                    <a:p>
                      <a:pPr marL="0" marR="0" lvl="0" indent="0" algn="l" rtl="0">
                        <a:spcBef>
                          <a:spcPts val="0"/>
                        </a:spcBef>
                        <a:spcAft>
                          <a:spcPts val="0"/>
                        </a:spcAft>
                        <a:buNone/>
                      </a:pPr>
                      <a:endParaRPr sz="1500" dirty="0">
                        <a:solidFill>
                          <a:srgbClr val="205867"/>
                        </a:solidFill>
                      </a:endParaRPr>
                    </a:p>
                    <a:p>
                      <a:pPr marL="0" marR="0" lvl="0" indent="0" algn="l" rtl="0">
                        <a:spcBef>
                          <a:spcPts val="0"/>
                        </a:spcBef>
                        <a:spcAft>
                          <a:spcPts val="0"/>
                        </a:spcAft>
                        <a:buNone/>
                      </a:pPr>
                      <a:endParaRPr sz="1500" dirty="0">
                        <a:solidFill>
                          <a:srgbClr val="205867"/>
                        </a:solidFill>
                      </a:endParaRPr>
                    </a:p>
                    <a:p>
                      <a:pPr marL="0" marR="0" lvl="0" indent="0" algn="l" rtl="0">
                        <a:spcBef>
                          <a:spcPts val="0"/>
                        </a:spcBef>
                        <a:spcAft>
                          <a:spcPts val="0"/>
                        </a:spcAft>
                        <a:buNone/>
                      </a:pPr>
                      <a:endParaRPr sz="1500" dirty="0">
                        <a:solidFill>
                          <a:srgbClr val="205867"/>
                        </a:solidFill>
                      </a:endParaRPr>
                    </a:p>
                    <a:p>
                      <a:pPr marL="0" marR="0" lvl="0" indent="0" algn="l" rtl="0">
                        <a:spcBef>
                          <a:spcPts val="0"/>
                        </a:spcBef>
                        <a:spcAft>
                          <a:spcPts val="0"/>
                        </a:spcAft>
                        <a:buNone/>
                      </a:pPr>
                      <a:endParaRPr sz="1500" dirty="0">
                        <a:solidFill>
                          <a:srgbClr val="205867"/>
                        </a:solidFill>
                      </a:endParaRPr>
                    </a:p>
                  </a:txBody>
                  <a:tcPr marL="77725" marR="77725" marT="39200" marB="392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bl>
          </a:graphicData>
        </a:graphic>
      </p:graphicFrame>
      <p:sp>
        <p:nvSpPr>
          <p:cNvPr id="87" name="Google Shape;87;p13"/>
          <p:cNvSpPr/>
          <p:nvPr/>
        </p:nvSpPr>
        <p:spPr>
          <a:xfrm>
            <a:off x="1" y="2737296"/>
            <a:ext cx="6121397" cy="503138"/>
          </a:xfrm>
          <a:prstGeom prst="rect">
            <a:avLst/>
          </a:prstGeom>
          <a:solidFill>
            <a:srgbClr val="F1BC25"/>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8" name="Google Shape;88;p13"/>
          <p:cNvSpPr txBox="1">
            <a:spLocks noGrp="1"/>
          </p:cNvSpPr>
          <p:nvPr>
            <p:ph type="title"/>
          </p:nvPr>
        </p:nvSpPr>
        <p:spPr>
          <a:xfrm>
            <a:off x="-6216" y="2809151"/>
            <a:ext cx="6121400" cy="390238"/>
          </a:xfrm>
          <a:prstGeom prst="rect">
            <a:avLst/>
          </a:prstGeom>
          <a:noFill/>
          <a:ln>
            <a:noFill/>
          </a:ln>
        </p:spPr>
        <p:txBody>
          <a:bodyPr spcFirstLastPara="1" wrap="square" lIns="91425" tIns="45700" rIns="91425" bIns="45700" anchor="ctr" anchorCtr="0">
            <a:normAutofit fontScale="90000"/>
          </a:bodyPr>
          <a:lstStyle/>
          <a:p>
            <a:pPr lvl="0">
              <a:buSzPts val="1600"/>
            </a:pPr>
            <a:r>
              <a:rPr lang="en-US" sz="1600" b="1" dirty="0"/>
              <a:t>Workshop title: </a:t>
            </a:r>
            <a:r>
              <a:rPr lang="en-US" sz="1600" dirty="0"/>
              <a:t>Developing open, standard-based, interoperable Cancer Imaging Repositories in Europe: Issues, Experiences and Challenges</a:t>
            </a:r>
            <a:endParaRPr dirty="0"/>
          </a:p>
        </p:txBody>
      </p:sp>
      <p:pic>
        <p:nvPicPr>
          <p:cNvPr id="95" name="Google Shape;95;p13" descr="A picture containing text, clipart&#10;&#10;Description automatically generated"/>
          <p:cNvPicPr preferRelativeResize="0"/>
          <p:nvPr/>
        </p:nvPicPr>
        <p:blipFill rotWithShape="1">
          <a:blip r:embed="rId3">
            <a:alphaModFix/>
          </a:blip>
          <a:srcRect/>
          <a:stretch/>
        </p:blipFill>
        <p:spPr>
          <a:xfrm>
            <a:off x="180380" y="10335474"/>
            <a:ext cx="1091095" cy="323287"/>
          </a:xfrm>
          <a:prstGeom prst="rect">
            <a:avLst/>
          </a:prstGeom>
          <a:noFill/>
          <a:ln>
            <a:noFill/>
          </a:ln>
        </p:spPr>
      </p:pic>
      <p:pic>
        <p:nvPicPr>
          <p:cNvPr id="96" name="Google Shape;96;p13" descr="Icon&#10;&#10;Description automatically generated"/>
          <p:cNvPicPr preferRelativeResize="0"/>
          <p:nvPr/>
        </p:nvPicPr>
        <p:blipFill rotWithShape="1">
          <a:blip r:embed="rId4">
            <a:alphaModFix/>
          </a:blip>
          <a:srcRect/>
          <a:stretch/>
        </p:blipFill>
        <p:spPr>
          <a:xfrm>
            <a:off x="5230490" y="10269483"/>
            <a:ext cx="695411" cy="455269"/>
          </a:xfrm>
          <a:prstGeom prst="rect">
            <a:avLst/>
          </a:prstGeom>
          <a:noFill/>
          <a:ln>
            <a:noFill/>
          </a:ln>
        </p:spPr>
      </p:pic>
      <p:sp>
        <p:nvSpPr>
          <p:cNvPr id="16" name="Google Shape;89;p13">
            <a:extLst>
              <a:ext uri="{FF2B5EF4-FFF2-40B4-BE49-F238E27FC236}">
                <a16:creationId xmlns:a16="http://schemas.microsoft.com/office/drawing/2014/main" id="{8D63A551-6524-0A4B-3FC7-810501E77C7C}"/>
              </a:ext>
            </a:extLst>
          </p:cNvPr>
          <p:cNvSpPr txBox="1"/>
          <p:nvPr/>
        </p:nvSpPr>
        <p:spPr>
          <a:xfrm>
            <a:off x="1482164" y="3594348"/>
            <a:ext cx="4540250" cy="720080"/>
          </a:xfrm>
          <a:prstGeom prst="rect">
            <a:avLst/>
          </a:prstGeom>
          <a:noFill/>
          <a:ln>
            <a:noFill/>
          </a:ln>
        </p:spPr>
        <p:txBody>
          <a:bodyPr spcFirstLastPara="1" wrap="square" lIns="91425" tIns="45700" rIns="91425" bIns="45700" anchor="ctr" anchorCtr="0">
            <a:noAutofit/>
          </a:bodyPr>
          <a:lstStyle/>
          <a:p>
            <a:pPr lvl="0" algn="ctr">
              <a:buClr>
                <a:schemeClr val="lt1"/>
              </a:buClr>
              <a:buSzPts val="1600"/>
            </a:pPr>
            <a:r>
              <a:rPr lang="pt-PT" dirty="0">
                <a:solidFill>
                  <a:schemeClr val="dk1"/>
                </a:solidFill>
                <a:latin typeface="Calibri"/>
                <a:cs typeface="Calibri"/>
                <a:sym typeface="Calibri"/>
              </a:rPr>
              <a:t>Prof. Manolis Tsiknakis, FORTH-ICS &amp; </a:t>
            </a:r>
            <a:r>
              <a:rPr lang="en-US" dirty="0">
                <a:solidFill>
                  <a:schemeClr val="dk1"/>
                </a:solidFill>
                <a:latin typeface="Calibri"/>
                <a:cs typeface="Calibri"/>
              </a:rPr>
              <a:t>Hellenic Mediterranean University</a:t>
            </a:r>
            <a:br>
              <a:rPr lang="pt-PT" dirty="0">
                <a:solidFill>
                  <a:schemeClr val="dk1"/>
                </a:solidFill>
                <a:latin typeface="Calibri"/>
                <a:cs typeface="Calibri"/>
                <a:sym typeface="Calibri"/>
              </a:rPr>
            </a:br>
            <a:r>
              <a:rPr lang="pt-PT" dirty="0">
                <a:solidFill>
                  <a:schemeClr val="dk1"/>
                </a:solidFill>
                <a:latin typeface="Calibri"/>
                <a:cs typeface="Calibri"/>
                <a:sym typeface="Calibri"/>
              </a:rPr>
              <a:t>Prof. Karim Lekadir, Universitat de Barcelona</a:t>
            </a:r>
            <a:endParaRPr dirty="0">
              <a:solidFill>
                <a:schemeClr val="dk1"/>
              </a:solidFill>
              <a:latin typeface="Calibri"/>
              <a:cs typeface="Calibri"/>
              <a:sym typeface="Calibri"/>
            </a:endParaRPr>
          </a:p>
        </p:txBody>
      </p:sp>
      <p:sp>
        <p:nvSpPr>
          <p:cNvPr id="17" name="Google Shape;89;p13">
            <a:extLst>
              <a:ext uri="{FF2B5EF4-FFF2-40B4-BE49-F238E27FC236}">
                <a16:creationId xmlns:a16="http://schemas.microsoft.com/office/drawing/2014/main" id="{C7098CA2-92A3-09EB-40AF-F3DBEC579B04}"/>
              </a:ext>
            </a:extLst>
          </p:cNvPr>
          <p:cNvSpPr txBox="1"/>
          <p:nvPr/>
        </p:nvSpPr>
        <p:spPr>
          <a:xfrm>
            <a:off x="1383180" y="4605414"/>
            <a:ext cx="4732004" cy="1332062"/>
          </a:xfrm>
          <a:prstGeom prst="rect">
            <a:avLst/>
          </a:prstGeom>
          <a:noFill/>
          <a:ln>
            <a:noFill/>
          </a:ln>
        </p:spPr>
        <p:txBody>
          <a:bodyPr spcFirstLastPara="1" wrap="square" lIns="91425" tIns="45700" rIns="91425" bIns="45700" anchor="ctr" anchorCtr="0">
            <a:noAutofit/>
          </a:bodyPr>
          <a:lstStyle/>
          <a:p>
            <a:r>
              <a:rPr lang="pt-PT" sz="700" dirty="0">
                <a:latin typeface="Calibri" panose="020F0502020204030204" pitchFamily="34" charset="0"/>
                <a:cs typeface="Calibri" panose="020F0502020204030204" pitchFamily="34" charset="0"/>
              </a:rPr>
              <a:t>The AI4HI Network includes five large EU-funded projects on big data and AI in cancer imaging (CHAIMELEON, EUCANIMAGE, INCISIVE, ProCancer-I, PRIMAGE and has been organized into 8 working groups (Ethical and legal issues, Metadata interoperability, Data storage and management, Data annotation, AI development, AI validation, Clinical Working Group and Outreach Working Group), each consisting of 15 experts representing the five projects and a wide range of stakeholders, perspectives, approaches and disciplines. This workshop will focus on presenting the results delivered by these working groups analyzing the existing landscape, solutions and challenges based on a concrete set of clinical use cases related to a  number of cancer types (lung, breast, liver, colorectal, prostate, brain, etc). </a:t>
            </a:r>
            <a:endParaRPr lang="en-GB" sz="700" dirty="0">
              <a:latin typeface="Calibri" panose="020F0502020204030204" pitchFamily="34" charset="0"/>
              <a:cs typeface="Calibri" panose="020F0502020204030204" pitchFamily="34" charset="0"/>
            </a:endParaRPr>
          </a:p>
          <a:p>
            <a:pPr lvl="0" algn="ctr">
              <a:buClr>
                <a:schemeClr val="lt1"/>
              </a:buClr>
              <a:buSzPts val="1600"/>
            </a:pPr>
            <a:endParaRPr lang="en-US" sz="200" dirty="0">
              <a:solidFill>
                <a:schemeClr val="tx1"/>
              </a:solidFill>
              <a:latin typeface="Calibri" panose="020F0502020204030204" pitchFamily="34" charset="0"/>
              <a:ea typeface="Calibri"/>
              <a:cs typeface="Calibri" panose="020F0502020204030204" pitchFamily="34" charset="0"/>
              <a:sym typeface="Calibri"/>
            </a:endParaRPr>
          </a:p>
        </p:txBody>
      </p:sp>
      <p:sp>
        <p:nvSpPr>
          <p:cNvPr id="18" name="Google Shape;89;p13">
            <a:extLst>
              <a:ext uri="{FF2B5EF4-FFF2-40B4-BE49-F238E27FC236}">
                <a16:creationId xmlns:a16="http://schemas.microsoft.com/office/drawing/2014/main" id="{881040CA-C242-501F-32A4-7068FDC20E7D}"/>
              </a:ext>
            </a:extLst>
          </p:cNvPr>
          <p:cNvSpPr txBox="1"/>
          <p:nvPr/>
        </p:nvSpPr>
        <p:spPr>
          <a:xfrm>
            <a:off x="1343024" y="5955523"/>
            <a:ext cx="4778375" cy="1453968"/>
          </a:xfrm>
          <a:prstGeom prst="rect">
            <a:avLst/>
          </a:prstGeom>
          <a:noFill/>
          <a:ln>
            <a:noFill/>
          </a:ln>
        </p:spPr>
        <p:txBody>
          <a:bodyPr spcFirstLastPara="1" wrap="square" lIns="91425" tIns="45700" rIns="91425" bIns="45700" anchor="ctr" anchorCtr="0">
            <a:noAutofit/>
          </a:bodyPr>
          <a:lstStyle/>
          <a:p>
            <a:endParaRPr sz="500" dirty="0">
              <a:solidFill>
                <a:schemeClr val="tx1"/>
              </a:solidFill>
              <a:latin typeface="Calibri" panose="020F0502020204030204" pitchFamily="34" charset="0"/>
              <a:cs typeface="Calibri" panose="020F0502020204030204" pitchFamily="34" charset="0"/>
            </a:endParaRPr>
          </a:p>
        </p:txBody>
      </p:sp>
      <p:sp>
        <p:nvSpPr>
          <p:cNvPr id="19" name="Google Shape;89;p13">
            <a:extLst>
              <a:ext uri="{FF2B5EF4-FFF2-40B4-BE49-F238E27FC236}">
                <a16:creationId xmlns:a16="http://schemas.microsoft.com/office/drawing/2014/main" id="{F0D3177F-ECA3-4161-742F-B8DC0F33469C}"/>
              </a:ext>
            </a:extLst>
          </p:cNvPr>
          <p:cNvSpPr txBox="1"/>
          <p:nvPr/>
        </p:nvSpPr>
        <p:spPr>
          <a:xfrm>
            <a:off x="1383180" y="7664756"/>
            <a:ext cx="4738218" cy="720080"/>
          </a:xfrm>
          <a:prstGeom prst="rect">
            <a:avLst/>
          </a:prstGeom>
          <a:noFill/>
          <a:ln>
            <a:noFill/>
          </a:ln>
        </p:spPr>
        <p:txBody>
          <a:bodyPr spcFirstLastPara="1" wrap="square" lIns="91425" tIns="45700" rIns="91425" bIns="45700" anchor="ctr" anchorCtr="0">
            <a:noAutofit/>
          </a:bodyPr>
          <a:lstStyle/>
          <a:p>
            <a:pPr lvl="0" algn="ctr">
              <a:buClr>
                <a:schemeClr val="lt1"/>
              </a:buClr>
              <a:buSzPts val="1600"/>
            </a:pPr>
            <a:endParaRPr sz="1800" dirty="0">
              <a:solidFill>
                <a:schemeClr val="tx1"/>
              </a:solidFill>
            </a:endParaRPr>
          </a:p>
        </p:txBody>
      </p:sp>
      <p:pic>
        <p:nvPicPr>
          <p:cNvPr id="7" name="Picture 6">
            <a:extLst>
              <a:ext uri="{FF2B5EF4-FFF2-40B4-BE49-F238E27FC236}">
                <a16:creationId xmlns:a16="http://schemas.microsoft.com/office/drawing/2014/main" id="{378DF3E2-B7DF-2115-C3CB-8F00F3764051}"/>
              </a:ext>
            </a:extLst>
          </p:cNvPr>
          <p:cNvPicPr>
            <a:picLocks noChangeAspect="1"/>
          </p:cNvPicPr>
          <p:nvPr/>
        </p:nvPicPr>
        <p:blipFill rotWithShape="1">
          <a:blip r:embed="rId5"/>
          <a:srcRect l="2947" t="21698" r="14553" b="4542"/>
          <a:stretch/>
        </p:blipFill>
        <p:spPr>
          <a:xfrm>
            <a:off x="0" y="396240"/>
            <a:ext cx="6121400" cy="2358047"/>
          </a:xfrm>
          <a:prstGeom prst="rect">
            <a:avLst/>
          </a:prstGeom>
        </p:spPr>
      </p:pic>
      <p:sp>
        <p:nvSpPr>
          <p:cNvPr id="26" name="Google Shape;87;p13">
            <a:extLst>
              <a:ext uri="{FF2B5EF4-FFF2-40B4-BE49-F238E27FC236}">
                <a16:creationId xmlns:a16="http://schemas.microsoft.com/office/drawing/2014/main" id="{7A2AEB88-7AFF-9DEC-182F-144386383D9E}"/>
              </a:ext>
            </a:extLst>
          </p:cNvPr>
          <p:cNvSpPr/>
          <p:nvPr/>
        </p:nvSpPr>
        <p:spPr>
          <a:xfrm>
            <a:off x="1" y="-4576"/>
            <a:ext cx="6121397" cy="400816"/>
          </a:xfrm>
          <a:prstGeom prst="rect">
            <a:avLst/>
          </a:prstGeom>
          <a:solidFill>
            <a:srgbClr val="F1BC25"/>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7" name="Google Shape;89;p13">
            <a:extLst>
              <a:ext uri="{FF2B5EF4-FFF2-40B4-BE49-F238E27FC236}">
                <a16:creationId xmlns:a16="http://schemas.microsoft.com/office/drawing/2014/main" id="{170FC0CA-CE86-177E-1963-205FF36D9FC1}"/>
              </a:ext>
            </a:extLst>
          </p:cNvPr>
          <p:cNvSpPr txBox="1"/>
          <p:nvPr/>
        </p:nvSpPr>
        <p:spPr>
          <a:xfrm>
            <a:off x="759926" y="-141144"/>
            <a:ext cx="4540250" cy="72008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1600"/>
              <a:buFont typeface="Calibri"/>
              <a:buNone/>
            </a:pPr>
            <a:r>
              <a:rPr lang="en-US" sz="1800" b="1" dirty="0">
                <a:solidFill>
                  <a:schemeClr val="bg1"/>
                </a:solidFill>
                <a:effectLst>
                  <a:outerShdw blurRad="38100" dist="38100" dir="2700000" algn="tl">
                    <a:srgbClr val="000000">
                      <a:alpha val="43137"/>
                    </a:srgbClr>
                  </a:outerShdw>
                </a:effectLst>
                <a:latin typeface="Calibri"/>
                <a:cs typeface="Calibri"/>
                <a:sym typeface="Calibri"/>
              </a:rPr>
              <a:t>www.bhi-bsn-2022.org</a:t>
            </a:r>
            <a:endParaRPr sz="1600" dirty="0">
              <a:solidFill>
                <a:schemeClr val="bg1"/>
              </a:solidFill>
              <a:effectLst>
                <a:outerShdw blurRad="38100" dist="38100" dir="2700000" algn="tl">
                  <a:srgbClr val="000000">
                    <a:alpha val="43137"/>
                  </a:srgbClr>
                </a:outerShdw>
              </a:effectLst>
            </a:endParaRPr>
          </a:p>
        </p:txBody>
      </p:sp>
      <p:graphicFrame>
        <p:nvGraphicFramePr>
          <p:cNvPr id="2" name="Table 1">
            <a:extLst>
              <a:ext uri="{FF2B5EF4-FFF2-40B4-BE49-F238E27FC236}">
                <a16:creationId xmlns:a16="http://schemas.microsoft.com/office/drawing/2014/main" id="{FDB1FF78-3126-4BD9-99FC-053AC9E33A15}"/>
              </a:ext>
            </a:extLst>
          </p:cNvPr>
          <p:cNvGraphicFramePr>
            <a:graphicFrameLocks noGrp="1"/>
          </p:cNvGraphicFramePr>
          <p:nvPr>
            <p:extLst>
              <p:ext uri="{D42A27DB-BD31-4B8C-83A1-F6EECF244321}">
                <p14:modId xmlns:p14="http://schemas.microsoft.com/office/powerpoint/2010/main" val="2109449453"/>
              </p:ext>
            </p:extLst>
          </p:nvPr>
        </p:nvGraphicFramePr>
        <p:xfrm>
          <a:off x="1343025" y="7409491"/>
          <a:ext cx="4772159" cy="1453968"/>
        </p:xfrm>
        <a:graphic>
          <a:graphicData uri="http://schemas.openxmlformats.org/drawingml/2006/table">
            <a:tbl>
              <a:tblPr>
                <a:tableStyleId>{85403BBC-78DC-41D6-8A24-D862890723BF}</a:tableStyleId>
              </a:tblPr>
              <a:tblGrid>
                <a:gridCol w="2437702">
                  <a:extLst>
                    <a:ext uri="{9D8B030D-6E8A-4147-A177-3AD203B41FA5}">
                      <a16:colId xmlns:a16="http://schemas.microsoft.com/office/drawing/2014/main" val="2034278287"/>
                    </a:ext>
                  </a:extLst>
                </a:gridCol>
                <a:gridCol w="2334457">
                  <a:extLst>
                    <a:ext uri="{9D8B030D-6E8A-4147-A177-3AD203B41FA5}">
                      <a16:colId xmlns:a16="http://schemas.microsoft.com/office/drawing/2014/main" val="314069277"/>
                    </a:ext>
                  </a:extLst>
                </a:gridCol>
              </a:tblGrid>
              <a:tr h="1453968">
                <a:tc>
                  <a:txBody>
                    <a:bodyPr/>
                    <a:lstStyle/>
                    <a:p>
                      <a:pPr algn="just">
                        <a:lnSpc>
                          <a:spcPct val="115000"/>
                        </a:lnSpc>
                        <a:spcBef>
                          <a:spcPts val="1200"/>
                        </a:spcBef>
                        <a:spcAft>
                          <a:spcPts val="0"/>
                        </a:spcAft>
                      </a:pPr>
                      <a:r>
                        <a:rPr lang="pt-PT" sz="700" dirty="0">
                          <a:effectLst/>
                        </a:rPr>
                        <a:t>Prof. Manolis Tsiknakis (M), is a Professor of Biomedical Informatics and eHealth at the Department of Informatics Engineering at the Technological Educational Institute of Crete and a visiting Professor at FORTH/ICS. He is the author of over 300 publications. His main areas of expertise include approaches for semantic health data integration and interoperability of health information systems; affective computing and its application in developing smart eHealth solutions; service platforms for pervasive eHealth and mHealth services (h index: 37).</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58" marR="63358" marT="0" marB="0"/>
                </a:tc>
                <a:tc>
                  <a:txBody>
                    <a:bodyPr/>
                    <a:lstStyle/>
                    <a:p>
                      <a:pPr algn="just">
                        <a:lnSpc>
                          <a:spcPct val="115000"/>
                        </a:lnSpc>
                        <a:spcBef>
                          <a:spcPts val="1200"/>
                        </a:spcBef>
                        <a:spcAft>
                          <a:spcPts val="0"/>
                        </a:spcAft>
                      </a:pPr>
                      <a:r>
                        <a:rPr lang="pt-PT" sz="700" dirty="0">
                          <a:effectLst/>
                        </a:rPr>
                        <a:t>Dr Karim Lekadir is a Ramon y Cajal senior researcher at the BCN-MedTech Centre of the Universitat Pompeu Fabra, Barcelona. His current research focuses on the development of data science and machine learning approaches for the analysis of large-scale biomedical data. He is the Project Coordinator of the recently funded euCanSHare H2020 project (2018-2022), leading a consortium of 16 institutions to address data sharing and big data approaches in cardiovascular personalised medicine. He is an Associate Editor of the IEEE Transactions on Medical Imaging.</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58" marR="63358" marT="0" marB="0"/>
                </a:tc>
                <a:extLst>
                  <a:ext uri="{0D108BD9-81ED-4DB2-BD59-A6C34878D82A}">
                    <a16:rowId xmlns:a16="http://schemas.microsoft.com/office/drawing/2014/main" val="3845668882"/>
                  </a:ext>
                </a:extLst>
              </a:tr>
            </a:tbl>
          </a:graphicData>
        </a:graphic>
      </p:graphicFrame>
      <p:graphicFrame>
        <p:nvGraphicFramePr>
          <p:cNvPr id="20" name="Table 19">
            <a:extLst>
              <a:ext uri="{FF2B5EF4-FFF2-40B4-BE49-F238E27FC236}">
                <a16:creationId xmlns:a16="http://schemas.microsoft.com/office/drawing/2014/main" id="{018B1BAF-B187-4A12-AD7D-D7882347F4CD}"/>
              </a:ext>
            </a:extLst>
          </p:cNvPr>
          <p:cNvGraphicFramePr>
            <a:graphicFrameLocks noGrp="1"/>
          </p:cNvGraphicFramePr>
          <p:nvPr>
            <p:extLst>
              <p:ext uri="{D42A27DB-BD31-4B8C-83A1-F6EECF244321}">
                <p14:modId xmlns:p14="http://schemas.microsoft.com/office/powerpoint/2010/main" val="3530288933"/>
              </p:ext>
            </p:extLst>
          </p:nvPr>
        </p:nvGraphicFramePr>
        <p:xfrm>
          <a:off x="1343159" y="5964498"/>
          <a:ext cx="4772159" cy="1453968"/>
        </p:xfrm>
        <a:graphic>
          <a:graphicData uri="http://schemas.openxmlformats.org/drawingml/2006/table">
            <a:tbl>
              <a:tblPr>
                <a:tableStyleId>{85403BBC-78DC-41D6-8A24-D862890723BF}</a:tableStyleId>
              </a:tblPr>
              <a:tblGrid>
                <a:gridCol w="2437702">
                  <a:extLst>
                    <a:ext uri="{9D8B030D-6E8A-4147-A177-3AD203B41FA5}">
                      <a16:colId xmlns:a16="http://schemas.microsoft.com/office/drawing/2014/main" val="2034278287"/>
                    </a:ext>
                  </a:extLst>
                </a:gridCol>
                <a:gridCol w="2334457">
                  <a:extLst>
                    <a:ext uri="{9D8B030D-6E8A-4147-A177-3AD203B41FA5}">
                      <a16:colId xmlns:a16="http://schemas.microsoft.com/office/drawing/2014/main" val="314069277"/>
                    </a:ext>
                  </a:extLst>
                </a:gridCol>
              </a:tblGrid>
              <a:tr h="1453968">
                <a:tc>
                  <a:txBody>
                    <a:bodyPr/>
                    <a:lstStyle/>
                    <a:p>
                      <a:pPr lvl="0"/>
                      <a:r>
                        <a:rPr lang="pt-PT" sz="700" dirty="0">
                          <a:latin typeface="Calibri" panose="020F0502020204030204" pitchFamily="34" charset="0"/>
                          <a:cs typeface="Calibri" panose="020F0502020204030204" pitchFamily="34" charset="0"/>
                        </a:rPr>
                        <a:t>Keynote: Developing a Cancer Imaging Repository in US (30min)</a:t>
                      </a:r>
                      <a:endParaRPr lang="en-GB" sz="700" dirty="0">
                        <a:latin typeface="Calibri" panose="020F0502020204030204" pitchFamily="34" charset="0"/>
                        <a:cs typeface="Calibri" panose="020F0502020204030204" pitchFamily="34" charset="0"/>
                      </a:endParaRPr>
                    </a:p>
                    <a:p>
                      <a:r>
                        <a:rPr lang="pt-PT" sz="700" dirty="0">
                          <a:latin typeface="Calibri" panose="020F0502020204030204" pitchFamily="34" charset="0"/>
                          <a:cs typeface="Calibri" panose="020F0502020204030204" pitchFamily="34" charset="0"/>
                        </a:rPr>
                        <a:t> </a:t>
                      </a:r>
                    </a:p>
                    <a:p>
                      <a:r>
                        <a:rPr lang="en-US" sz="700" b="1" dirty="0">
                          <a:latin typeface="Calibri" panose="020F0502020204030204" pitchFamily="34" charset="0"/>
                          <a:cs typeface="Calibri" panose="020F0502020204030204" pitchFamily="34" charset="0"/>
                        </a:rPr>
                        <a:t>Strategic and Methodological issues related to AI in Health Imaging</a:t>
                      </a:r>
                      <a:r>
                        <a:rPr lang="en-US" sz="700" dirty="0">
                          <a:latin typeface="Calibri" panose="020F0502020204030204" pitchFamily="34" charset="0"/>
                          <a:cs typeface="Calibri" panose="020F0502020204030204" pitchFamily="34" charset="0"/>
                        </a:rPr>
                        <a:t> (6x15min = 90 min)</a:t>
                      </a:r>
                    </a:p>
                    <a:p>
                      <a:pPr marL="171450" lvl="0" indent="-171450">
                        <a:buFont typeface="Arial" panose="020B0604020202020204" pitchFamily="34" charset="0"/>
                        <a:buChar char="•"/>
                      </a:pPr>
                      <a:r>
                        <a:rPr lang="en-US" sz="700" dirty="0">
                          <a:latin typeface="Calibri" panose="020F0502020204030204" pitchFamily="34" charset="0"/>
                          <a:cs typeface="Calibri" panose="020F0502020204030204" pitchFamily="34" charset="0"/>
                        </a:rPr>
                        <a:t>FUTURE-AI guidelines for trustworthy and deployable AI </a:t>
                      </a:r>
                    </a:p>
                    <a:p>
                      <a:pPr marL="171450" lvl="0" indent="-171450">
                        <a:buFont typeface="Arial" panose="020B0604020202020204" pitchFamily="34" charset="0"/>
                        <a:buChar char="•"/>
                      </a:pPr>
                      <a:r>
                        <a:rPr lang="en-US" sz="700" dirty="0">
                          <a:latin typeface="Calibri" panose="020F0502020204030204" pitchFamily="34" charset="0"/>
                          <a:cs typeface="Calibri" panose="020F0502020204030204" pitchFamily="34" charset="0"/>
                        </a:rPr>
                        <a:t>The concept of a Model’s Passport</a:t>
                      </a:r>
                    </a:p>
                    <a:p>
                      <a:pPr marL="171450" lvl="0" indent="-171450">
                        <a:buFont typeface="Arial" panose="020B0604020202020204" pitchFamily="34" charset="0"/>
                        <a:buChar char="•"/>
                      </a:pPr>
                      <a:r>
                        <a:rPr lang="en-US" sz="700" dirty="0">
                          <a:latin typeface="Calibri" panose="020F0502020204030204" pitchFamily="34" charset="0"/>
                          <a:cs typeface="Calibri" panose="020F0502020204030204" pitchFamily="34" charset="0"/>
                        </a:rPr>
                        <a:t>AI </a:t>
                      </a:r>
                      <a:r>
                        <a:rPr lang="en-US" sz="700" dirty="0" err="1">
                          <a:latin typeface="Calibri" panose="020F0502020204030204" pitchFamily="34" charset="0"/>
                          <a:cs typeface="Calibri" panose="020F0502020204030204" pitchFamily="34" charset="0"/>
                        </a:rPr>
                        <a:t>explainability</a:t>
                      </a:r>
                      <a:r>
                        <a:rPr lang="en-US" sz="700" dirty="0">
                          <a:latin typeface="Calibri" panose="020F0502020204030204" pitchFamily="34" charset="0"/>
                          <a:cs typeface="Calibri" panose="020F0502020204030204" pitchFamily="34" charset="0"/>
                        </a:rPr>
                        <a:t> paradigms</a:t>
                      </a:r>
                    </a:p>
                    <a:p>
                      <a:pPr marL="171450" lvl="0" indent="-171450">
                        <a:buFont typeface="Arial" panose="020B0604020202020204" pitchFamily="34" charset="0"/>
                        <a:buChar char="•"/>
                      </a:pPr>
                      <a:r>
                        <a:rPr lang="en-US" sz="700" dirty="0">
                          <a:latin typeface="Calibri" panose="020F0502020204030204" pitchFamily="34" charset="0"/>
                          <a:cs typeface="Calibri" panose="020F0502020204030204" pitchFamily="34" charset="0"/>
                        </a:rPr>
                        <a:t>Federated learning &amp; Inference Services </a:t>
                      </a:r>
                    </a:p>
                    <a:p>
                      <a:pPr marL="171450" lvl="0" indent="-171450">
                        <a:buFont typeface="Arial" panose="020B0604020202020204" pitchFamily="34" charset="0"/>
                        <a:buChar char="•"/>
                      </a:pPr>
                      <a:r>
                        <a:rPr lang="en-US" sz="700" dirty="0">
                          <a:latin typeface="Calibri" panose="020F0502020204030204" pitchFamily="34" charset="0"/>
                          <a:cs typeface="Calibri" panose="020F0502020204030204" pitchFamily="34" charset="0"/>
                        </a:rPr>
                        <a:t>Approaches for AI model development in health imaging and initial results</a:t>
                      </a:r>
                    </a:p>
                    <a:p>
                      <a:pPr marL="171450" indent="-171450">
                        <a:buFont typeface="Arial" panose="020B0604020202020204" pitchFamily="34" charset="0"/>
                        <a:buChar char="•"/>
                      </a:pPr>
                      <a:r>
                        <a:rPr lang="en-US" sz="700" dirty="0">
                          <a:latin typeface="Calibri" panose="020F0502020204030204" pitchFamily="34" charset="0"/>
                          <a:cs typeface="Calibri" panose="020F0502020204030204" pitchFamily="34" charset="0"/>
                        </a:rPr>
                        <a:t>AI approaches for image harmonization</a:t>
                      </a:r>
                    </a:p>
                    <a:p>
                      <a:endParaRPr lang="en-GB" sz="700" dirty="0">
                        <a:latin typeface="Calibri" panose="020F0502020204030204" pitchFamily="34" charset="0"/>
                        <a:cs typeface="Calibri" panose="020F0502020204030204" pitchFamily="34" charset="0"/>
                      </a:endParaRPr>
                    </a:p>
                  </a:txBody>
                  <a:tcPr marL="63358" marR="63358" marT="0" marB="0"/>
                </a:tc>
                <a:tc>
                  <a:txBody>
                    <a:bodyPr/>
                    <a:lstStyle/>
                    <a:p>
                      <a:r>
                        <a:rPr lang="pt-PT" sz="700" b="1" dirty="0">
                          <a:latin typeface="Calibri" panose="020F0502020204030204" pitchFamily="34" charset="0"/>
                          <a:cs typeface="Calibri" panose="020F0502020204030204" pitchFamily="34" charset="0"/>
                        </a:rPr>
                        <a:t>Ethical/Legal </a:t>
                      </a:r>
                      <a:r>
                        <a:rPr lang="pt-PT" sz="700" b="0" dirty="0">
                          <a:latin typeface="Calibri" panose="020F0502020204030204" pitchFamily="34" charset="0"/>
                          <a:cs typeface="Calibri" panose="020F0502020204030204" pitchFamily="34" charset="0"/>
                        </a:rPr>
                        <a:t>(4x15min = 60 min)</a:t>
                      </a:r>
                      <a:endParaRPr lang="en-GB" sz="700" b="0" dirty="0">
                        <a:latin typeface="Calibri" panose="020F0502020204030204" pitchFamily="34" charset="0"/>
                        <a:cs typeface="Calibri" panose="020F0502020204030204" pitchFamily="34" charset="0"/>
                      </a:endParaRPr>
                    </a:p>
                    <a:p>
                      <a:pPr marL="171450" lvl="0" indent="-171450">
                        <a:buFont typeface="Arial" panose="020B0604020202020204" pitchFamily="34" charset="0"/>
                        <a:buChar char="•"/>
                      </a:pPr>
                      <a:r>
                        <a:rPr lang="pt-PT" sz="700" dirty="0">
                          <a:latin typeface="Calibri" panose="020F0502020204030204" pitchFamily="34" charset="0"/>
                          <a:cs typeface="Calibri" panose="020F0502020204030204" pitchFamily="34" charset="0"/>
                        </a:rPr>
                        <a:t>GDPR compliance and governance models</a:t>
                      </a:r>
                    </a:p>
                    <a:p>
                      <a:pPr marL="171450" lvl="0" indent="-171450">
                        <a:buFont typeface="Arial" panose="020B0604020202020204" pitchFamily="34" charset="0"/>
                        <a:buChar char="•"/>
                      </a:pPr>
                      <a:r>
                        <a:rPr lang="pt-PT" sz="700" dirty="0">
                          <a:latin typeface="Calibri" panose="020F0502020204030204" pitchFamily="34" charset="0"/>
                          <a:cs typeface="Calibri" panose="020F0502020204030204" pitchFamily="34" charset="0"/>
                        </a:rPr>
                        <a:t>Ethical and legal aspects from technology point of view  </a:t>
                      </a:r>
                    </a:p>
                    <a:p>
                      <a:pPr marL="171450" lvl="0" indent="-171450">
                        <a:buFont typeface="Arial" panose="020B0604020202020204" pitchFamily="34" charset="0"/>
                        <a:buChar char="•"/>
                      </a:pPr>
                      <a:r>
                        <a:rPr lang="pt-PT" sz="700" dirty="0">
                          <a:latin typeface="Calibri" panose="020F0502020204030204" pitchFamily="34" charset="0"/>
                          <a:cs typeface="Calibri" panose="020F0502020204030204" pitchFamily="34" charset="0"/>
                        </a:rPr>
                        <a:t>Ethical and legal aspects from technology point of view</a:t>
                      </a:r>
                      <a:endParaRPr lang="en-GB" sz="700" dirty="0">
                        <a:latin typeface="Calibri" panose="020F0502020204030204" pitchFamily="34" charset="0"/>
                        <a:cs typeface="Calibri" panose="020F0502020204030204" pitchFamily="34" charset="0"/>
                      </a:endParaRPr>
                    </a:p>
                    <a:p>
                      <a:pPr marL="171450" lvl="0" indent="-171450">
                        <a:buFont typeface="Arial" panose="020B0604020202020204" pitchFamily="34" charset="0"/>
                        <a:buChar char="•"/>
                      </a:pPr>
                      <a:r>
                        <a:rPr lang="pt-PT" sz="700" dirty="0">
                          <a:latin typeface="Calibri" panose="020F0502020204030204" pitchFamily="34" charset="0"/>
                          <a:cs typeface="Calibri" panose="020F0502020204030204" pitchFamily="34" charset="0"/>
                        </a:rPr>
                        <a:t>Project data sharing, policies, approaches, challenges</a:t>
                      </a:r>
                      <a:endParaRPr lang="en-GB" sz="700" dirty="0">
                        <a:latin typeface="Calibri" panose="020F0502020204030204" pitchFamily="34" charset="0"/>
                        <a:cs typeface="Calibri" panose="020F0502020204030204" pitchFamily="34" charset="0"/>
                      </a:endParaRPr>
                    </a:p>
                    <a:p>
                      <a:endParaRPr lang="pt-PT" sz="700" dirty="0">
                        <a:latin typeface="Calibri" panose="020F0502020204030204" pitchFamily="34" charset="0"/>
                        <a:cs typeface="Calibri" panose="020F0502020204030204" pitchFamily="34" charset="0"/>
                      </a:endParaRPr>
                    </a:p>
                    <a:p>
                      <a:r>
                        <a:rPr lang="pt-PT" sz="700" b="1" dirty="0">
                          <a:latin typeface="Calibri" panose="020F0502020204030204" pitchFamily="34" charset="0"/>
                          <a:cs typeface="Calibri" panose="020F0502020204030204" pitchFamily="34" charset="0"/>
                        </a:rPr>
                        <a:t>Technical</a:t>
                      </a:r>
                      <a:r>
                        <a:rPr lang="pt-PT" sz="700" dirty="0">
                          <a:latin typeface="Calibri" panose="020F0502020204030204" pitchFamily="34" charset="0"/>
                          <a:cs typeface="Calibri" panose="020F0502020204030204" pitchFamily="34" charset="0"/>
                        </a:rPr>
                        <a:t>  (5x15min = 90 min)</a:t>
                      </a:r>
                      <a:endParaRPr lang="en-GB" sz="700" dirty="0">
                        <a:latin typeface="Calibri" panose="020F0502020204030204" pitchFamily="34" charset="0"/>
                        <a:cs typeface="Calibri" panose="020F0502020204030204" pitchFamily="34" charset="0"/>
                      </a:endParaRPr>
                    </a:p>
                    <a:p>
                      <a:pPr marL="171450" lvl="0" indent="-171450">
                        <a:buFont typeface="Arial" panose="020B0604020202020204" pitchFamily="34" charset="0"/>
                        <a:buChar char="•"/>
                      </a:pPr>
                      <a:r>
                        <a:rPr lang="pt-PT" sz="700" dirty="0">
                          <a:latin typeface="Calibri" panose="020F0502020204030204" pitchFamily="34" charset="0"/>
                          <a:cs typeface="Calibri" panose="020F0502020204030204" pitchFamily="34" charset="0"/>
                        </a:rPr>
                        <a:t>Data annotation &amp; image segmentation </a:t>
                      </a:r>
                    </a:p>
                    <a:p>
                      <a:pPr marL="171450" lvl="0" indent="-171450">
                        <a:buFont typeface="Arial" panose="020B0604020202020204" pitchFamily="34" charset="0"/>
                        <a:buChar char="•"/>
                      </a:pPr>
                      <a:r>
                        <a:rPr lang="pt-PT" sz="700" dirty="0">
                          <a:latin typeface="Calibri" panose="020F0502020204030204" pitchFamily="34" charset="0"/>
                          <a:cs typeface="Calibri" panose="020F0502020204030204" pitchFamily="34" charset="0"/>
                        </a:rPr>
                        <a:t>Data interoperability through common data models</a:t>
                      </a:r>
                    </a:p>
                    <a:p>
                      <a:pPr marL="171450" lvl="0" indent="-171450">
                        <a:buFont typeface="Arial" panose="020B0604020202020204" pitchFamily="34" charset="0"/>
                        <a:buChar char="•"/>
                      </a:pPr>
                      <a:r>
                        <a:rPr lang="pt-PT" sz="700" dirty="0">
                          <a:latin typeface="Calibri" panose="020F0502020204030204" pitchFamily="34" charset="0"/>
                          <a:cs typeface="Calibri" panose="020F0502020204030204" pitchFamily="34" charset="0"/>
                        </a:rPr>
                        <a:t>Common data models for non-imaging data</a:t>
                      </a:r>
                      <a:endParaRPr lang="en-GB" sz="700" dirty="0">
                        <a:latin typeface="Calibri" panose="020F0502020204030204" pitchFamily="34" charset="0"/>
                        <a:cs typeface="Calibri" panose="020F0502020204030204" pitchFamily="34" charset="0"/>
                      </a:endParaRPr>
                    </a:p>
                    <a:p>
                      <a:pPr marL="171450" lvl="0" indent="-171450">
                        <a:buFont typeface="Arial" panose="020B0604020202020204" pitchFamily="34" charset="0"/>
                        <a:buChar char="•"/>
                      </a:pPr>
                      <a:r>
                        <a:rPr lang="pt-PT" sz="700" dirty="0">
                          <a:latin typeface="Calibri" panose="020F0502020204030204" pitchFamily="34" charset="0"/>
                          <a:cs typeface="Calibri" panose="020F0502020204030204" pitchFamily="34" charset="0"/>
                        </a:rPr>
                        <a:t>Extending OMOP-CDM for imaging data</a:t>
                      </a:r>
                    </a:p>
                    <a:p>
                      <a:pPr marL="171450" lvl="0" indent="-171450">
                        <a:buFont typeface="Arial" panose="020B0604020202020204" pitchFamily="34" charset="0"/>
                        <a:buChar char="•"/>
                      </a:pPr>
                      <a:r>
                        <a:rPr lang="pt-PT" sz="700" dirty="0">
                          <a:latin typeface="Calibri" panose="020F0502020204030204" pitchFamily="34" charset="0"/>
                          <a:cs typeface="Calibri" panose="020F0502020204030204" pitchFamily="34" charset="0"/>
                        </a:rPr>
                        <a:t>Infrastructures for storage and management of health imaging data.</a:t>
                      </a:r>
                      <a:endParaRPr lang="en-US" sz="700" dirty="0">
                        <a:solidFill>
                          <a:schemeClr val="tx1"/>
                        </a:solidFill>
                        <a:latin typeface="Calibri" panose="020F0502020204030204" pitchFamily="34" charset="0"/>
                        <a:cs typeface="Calibri" panose="020F0502020204030204" pitchFamily="34" charset="0"/>
                      </a:endParaRPr>
                    </a:p>
                  </a:txBody>
                  <a:tcPr marL="63358" marR="63358" marT="0" marB="0"/>
                </a:tc>
                <a:extLst>
                  <a:ext uri="{0D108BD9-81ED-4DB2-BD59-A6C34878D82A}">
                    <a16:rowId xmlns:a16="http://schemas.microsoft.com/office/drawing/2014/main" val="3845668882"/>
                  </a:ext>
                </a:extLst>
              </a:tr>
            </a:tbl>
          </a:graphicData>
        </a:graphic>
      </p:graphicFrame>
      <p:grpSp>
        <p:nvGrpSpPr>
          <p:cNvPr id="4" name="Group 3">
            <a:extLst>
              <a:ext uri="{FF2B5EF4-FFF2-40B4-BE49-F238E27FC236}">
                <a16:creationId xmlns:a16="http://schemas.microsoft.com/office/drawing/2014/main" id="{D28582B6-29B5-41DE-A99C-834F28E596AA}"/>
              </a:ext>
            </a:extLst>
          </p:cNvPr>
          <p:cNvGrpSpPr/>
          <p:nvPr/>
        </p:nvGrpSpPr>
        <p:grpSpPr>
          <a:xfrm>
            <a:off x="806871" y="9050513"/>
            <a:ext cx="4495226" cy="965926"/>
            <a:chOff x="-4716206" y="7911885"/>
            <a:chExt cx="4495226" cy="965926"/>
          </a:xfrm>
        </p:grpSpPr>
        <p:sp>
          <p:nvSpPr>
            <p:cNvPr id="3" name="Rectangle 2">
              <a:extLst>
                <a:ext uri="{FF2B5EF4-FFF2-40B4-BE49-F238E27FC236}">
                  <a16:creationId xmlns:a16="http://schemas.microsoft.com/office/drawing/2014/main" id="{242B5E95-2582-41CC-B0CB-11E667B08476}"/>
                </a:ext>
              </a:extLst>
            </p:cNvPr>
            <p:cNvSpPr/>
            <p:nvPr/>
          </p:nvSpPr>
          <p:spPr>
            <a:xfrm>
              <a:off x="-4716206" y="7911885"/>
              <a:ext cx="4495226" cy="9515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Google Shape;111;p16">
              <a:extLst>
                <a:ext uri="{FF2B5EF4-FFF2-40B4-BE49-F238E27FC236}">
                  <a16:creationId xmlns:a16="http://schemas.microsoft.com/office/drawing/2014/main" id="{913FFE44-FF72-4C49-BE90-7909AB74C2A5}"/>
                </a:ext>
              </a:extLst>
            </p:cNvPr>
            <p:cNvPicPr preferRelativeResize="0"/>
            <p:nvPr/>
          </p:nvPicPr>
          <p:blipFill>
            <a:blip r:embed="rId6">
              <a:alphaModFix/>
            </a:blip>
            <a:stretch>
              <a:fillRect/>
            </a:stretch>
          </p:blipFill>
          <p:spPr>
            <a:xfrm>
              <a:off x="-3303893" y="7911886"/>
              <a:ext cx="1591532" cy="472950"/>
            </a:xfrm>
            <a:prstGeom prst="rect">
              <a:avLst/>
            </a:prstGeom>
            <a:noFill/>
            <a:ln>
              <a:noFill/>
            </a:ln>
          </p:spPr>
        </p:pic>
        <p:pic>
          <p:nvPicPr>
            <p:cNvPr id="22" name="Google Shape;112;p16">
              <a:extLst>
                <a:ext uri="{FF2B5EF4-FFF2-40B4-BE49-F238E27FC236}">
                  <a16:creationId xmlns:a16="http://schemas.microsoft.com/office/drawing/2014/main" id="{5C64BB72-FBD3-46F8-BED1-E0B37E9A9055}"/>
                </a:ext>
              </a:extLst>
            </p:cNvPr>
            <p:cNvPicPr preferRelativeResize="0"/>
            <p:nvPr/>
          </p:nvPicPr>
          <p:blipFill>
            <a:blip r:embed="rId7">
              <a:alphaModFix/>
            </a:blip>
            <a:stretch>
              <a:fillRect/>
            </a:stretch>
          </p:blipFill>
          <p:spPr>
            <a:xfrm>
              <a:off x="-1706779" y="7962410"/>
              <a:ext cx="1405157" cy="457700"/>
            </a:xfrm>
            <a:prstGeom prst="rect">
              <a:avLst/>
            </a:prstGeom>
            <a:noFill/>
            <a:ln>
              <a:noFill/>
            </a:ln>
          </p:spPr>
        </p:pic>
        <p:pic>
          <p:nvPicPr>
            <p:cNvPr id="23" name="Google Shape;113;p16">
              <a:extLst>
                <a:ext uri="{FF2B5EF4-FFF2-40B4-BE49-F238E27FC236}">
                  <a16:creationId xmlns:a16="http://schemas.microsoft.com/office/drawing/2014/main" id="{D17BA0A1-2FB4-430B-9936-4497E8F9B74C}"/>
                </a:ext>
              </a:extLst>
            </p:cNvPr>
            <p:cNvPicPr preferRelativeResize="0"/>
            <p:nvPr/>
          </p:nvPicPr>
          <p:blipFill rotWithShape="1">
            <a:blip r:embed="rId8">
              <a:alphaModFix/>
            </a:blip>
            <a:srcRect l="9812" b="15697"/>
            <a:stretch/>
          </p:blipFill>
          <p:spPr>
            <a:xfrm>
              <a:off x="-3211491" y="8420111"/>
              <a:ext cx="1493547" cy="457700"/>
            </a:xfrm>
            <a:prstGeom prst="rect">
              <a:avLst/>
            </a:prstGeom>
            <a:noFill/>
            <a:ln>
              <a:noFill/>
            </a:ln>
          </p:spPr>
        </p:pic>
        <p:pic>
          <p:nvPicPr>
            <p:cNvPr id="24" name="Google Shape;114;p16">
              <a:extLst>
                <a:ext uri="{FF2B5EF4-FFF2-40B4-BE49-F238E27FC236}">
                  <a16:creationId xmlns:a16="http://schemas.microsoft.com/office/drawing/2014/main" id="{70F673A0-9D82-4580-933E-4A3E123343D0}"/>
                </a:ext>
              </a:extLst>
            </p:cNvPr>
            <p:cNvPicPr preferRelativeResize="0"/>
            <p:nvPr/>
          </p:nvPicPr>
          <p:blipFill>
            <a:blip r:embed="rId9">
              <a:alphaModFix/>
            </a:blip>
            <a:stretch>
              <a:fillRect/>
            </a:stretch>
          </p:blipFill>
          <p:spPr>
            <a:xfrm>
              <a:off x="-1290018" y="8410375"/>
              <a:ext cx="641111" cy="447560"/>
            </a:xfrm>
            <a:prstGeom prst="rect">
              <a:avLst/>
            </a:prstGeom>
            <a:noFill/>
            <a:ln>
              <a:noFill/>
            </a:ln>
          </p:spPr>
        </p:pic>
        <p:pic>
          <p:nvPicPr>
            <p:cNvPr id="25" name="Google Shape;115;p16">
              <a:extLst>
                <a:ext uri="{FF2B5EF4-FFF2-40B4-BE49-F238E27FC236}">
                  <a16:creationId xmlns:a16="http://schemas.microsoft.com/office/drawing/2014/main" id="{D9188630-220E-400A-94A2-4EB5C7815384}"/>
                </a:ext>
              </a:extLst>
            </p:cNvPr>
            <p:cNvPicPr preferRelativeResize="0"/>
            <p:nvPr/>
          </p:nvPicPr>
          <p:blipFill>
            <a:blip r:embed="rId10">
              <a:alphaModFix/>
            </a:blip>
            <a:stretch>
              <a:fillRect/>
            </a:stretch>
          </p:blipFill>
          <p:spPr>
            <a:xfrm>
              <a:off x="-4716206" y="8404851"/>
              <a:ext cx="1493550" cy="472960"/>
            </a:xfrm>
            <a:prstGeom prst="rect">
              <a:avLst/>
            </a:prstGeom>
            <a:noFill/>
            <a:ln>
              <a:noFill/>
            </a:ln>
          </p:spPr>
        </p:pic>
        <p:pic>
          <p:nvPicPr>
            <p:cNvPr id="28" name="Google Shape;116;p16">
              <a:extLst>
                <a:ext uri="{FF2B5EF4-FFF2-40B4-BE49-F238E27FC236}">
                  <a16:creationId xmlns:a16="http://schemas.microsoft.com/office/drawing/2014/main" id="{3EEE7D9F-71FC-474F-B7C8-6309BBC5D166}"/>
                </a:ext>
              </a:extLst>
            </p:cNvPr>
            <p:cNvPicPr preferRelativeResize="0"/>
            <p:nvPr/>
          </p:nvPicPr>
          <p:blipFill>
            <a:blip r:embed="rId11">
              <a:alphaModFix/>
            </a:blip>
            <a:stretch>
              <a:fillRect/>
            </a:stretch>
          </p:blipFill>
          <p:spPr>
            <a:xfrm>
              <a:off x="-4716206" y="7931901"/>
              <a:ext cx="1318068" cy="472950"/>
            </a:xfrm>
            <a:prstGeom prst="rect">
              <a:avLst/>
            </a:prstGeom>
            <a:noFill/>
            <a:ln>
              <a:noFill/>
            </a:ln>
          </p:spPr>
        </p:pic>
      </p:gr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518</Words>
  <Application>Microsoft Office PowerPoint</Application>
  <PresentationFormat>Custom</PresentationFormat>
  <Paragraphs>47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Workshop title: Developing open, standard-based, interoperable Cancer Imaging Repositories in Europe: Issues, Experiences and Challenges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title:</dc:title>
  <dc:creator>Haridimos Kondylakis</dc:creator>
  <cp:lastModifiedBy>Xaridimos Kondylakis</cp:lastModifiedBy>
  <cp:revision>25</cp:revision>
  <dcterms:modified xsi:type="dcterms:W3CDTF">2022-06-17T20:55:04Z</dcterms:modified>
</cp:coreProperties>
</file>