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6121400" cy="1080135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02">
          <p15:clr>
            <a:srgbClr val="A4A3A4"/>
          </p15:clr>
        </p15:guide>
        <p15:guide id="2" pos="1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E42"/>
    <a:srgbClr val="00004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403BBC-78DC-41D6-8A24-D862890723BF}">
  <a:tblStyle styleId="{85403BBC-78DC-41D6-8A24-D862890723BF}"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4"/>
    <p:restoredTop sz="94799"/>
  </p:normalViewPr>
  <p:slideViewPr>
    <p:cSldViewPr snapToGrid="0">
      <p:cViewPr>
        <p:scale>
          <a:sx n="159" d="100"/>
          <a:sy n="159" d="100"/>
        </p:scale>
        <p:origin x="736" y="-4232"/>
      </p:cViewPr>
      <p:guideLst>
        <p:guide orient="horz" pos="3402"/>
        <p:guide pos="1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2" name="Google Shape;82;p1:notes"/>
          <p:cNvSpPr>
            <a:spLocks noGrp="1" noRot="1" noChangeAspect="1"/>
          </p:cNvSpPr>
          <p:nvPr>
            <p:ph type="sldImg" idx="2"/>
          </p:nvPr>
        </p:nvSpPr>
        <p:spPr>
          <a:xfrm>
            <a:off x="2457450" y="685800"/>
            <a:ext cx="19431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lt1"/>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503496" y="3329885"/>
            <a:ext cx="7128391" cy="550926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18604" y="4351978"/>
            <a:ext cx="9216153" cy="137731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287043" y="3025674"/>
            <a:ext cx="9216153" cy="402992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459107" y="3355425"/>
            <a:ext cx="5203190" cy="231528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918210" y="6120767"/>
            <a:ext cx="4284980" cy="2760345"/>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3"/>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306070" y="2520320"/>
            <a:ext cx="5509260" cy="712839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483551" y="6940872"/>
            <a:ext cx="5203190" cy="2145267"/>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483551" y="4578078"/>
            <a:ext cx="5203190" cy="2362794"/>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5"/>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306070" y="2520320"/>
            <a:ext cx="2703619" cy="712839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body" idx="2"/>
          </p:nvPr>
        </p:nvSpPr>
        <p:spPr>
          <a:xfrm>
            <a:off x="3111711" y="2520320"/>
            <a:ext cx="2703619" cy="7128391"/>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6"/>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306070" y="2417807"/>
            <a:ext cx="2704681" cy="1007625"/>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7"/>
          <p:cNvSpPr txBox="1">
            <a:spLocks noGrp="1"/>
          </p:cNvSpPr>
          <p:nvPr>
            <p:ph type="body" idx="2"/>
          </p:nvPr>
        </p:nvSpPr>
        <p:spPr>
          <a:xfrm>
            <a:off x="306070" y="3425427"/>
            <a:ext cx="2704681" cy="6223279"/>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7"/>
          <p:cNvSpPr txBox="1">
            <a:spLocks noGrp="1"/>
          </p:cNvSpPr>
          <p:nvPr>
            <p:ph type="body" idx="3"/>
          </p:nvPr>
        </p:nvSpPr>
        <p:spPr>
          <a:xfrm>
            <a:off x="3109586" y="2417807"/>
            <a:ext cx="2705744" cy="1007625"/>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7"/>
          <p:cNvSpPr txBox="1">
            <a:spLocks noGrp="1"/>
          </p:cNvSpPr>
          <p:nvPr>
            <p:ph type="body" idx="4"/>
          </p:nvPr>
        </p:nvSpPr>
        <p:spPr>
          <a:xfrm>
            <a:off x="3109586" y="3425427"/>
            <a:ext cx="2705744" cy="6223279"/>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7"/>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306071" y="430058"/>
            <a:ext cx="2013898" cy="183022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2393305" y="430061"/>
            <a:ext cx="3422033" cy="921865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306071" y="2260285"/>
            <a:ext cx="2013898" cy="7388424"/>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199837" y="7560947"/>
            <a:ext cx="3672840" cy="8926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199837" y="965124"/>
            <a:ext cx="3672840" cy="648081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199837" y="8453563"/>
            <a:ext cx="3672840" cy="126765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06070" y="432557"/>
            <a:ext cx="5509260" cy="1800225"/>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306070" y="2520320"/>
            <a:ext cx="5509260" cy="7128391"/>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306070" y="10011256"/>
            <a:ext cx="1428327" cy="57507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2091484" y="10011256"/>
            <a:ext cx="1938443" cy="57507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4387003" y="10011256"/>
            <a:ext cx="1428327" cy="57507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5" name="Google Shape;85;p13"/>
          <p:cNvSpPr/>
          <p:nvPr/>
        </p:nvSpPr>
        <p:spPr>
          <a:xfrm>
            <a:off x="0" y="8834659"/>
            <a:ext cx="6121400" cy="1966691"/>
          </a:xfrm>
          <a:prstGeom prst="rect">
            <a:avLst/>
          </a:prstGeom>
          <a:solidFill>
            <a:srgbClr val="001E42"/>
          </a:solidFill>
          <a:ln>
            <a:solidFill>
              <a:srgbClr val="00004C"/>
            </a:solid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graphicFrame>
        <p:nvGraphicFramePr>
          <p:cNvPr id="86" name="Google Shape;86;p13"/>
          <p:cNvGraphicFramePr/>
          <p:nvPr>
            <p:extLst>
              <p:ext uri="{D42A27DB-BD31-4B8C-83A1-F6EECF244321}">
                <p14:modId xmlns:p14="http://schemas.microsoft.com/office/powerpoint/2010/main" val="642819016"/>
              </p:ext>
            </p:extLst>
          </p:nvPr>
        </p:nvGraphicFramePr>
        <p:xfrm>
          <a:off x="0" y="3240434"/>
          <a:ext cx="6121400" cy="5623025"/>
        </p:xfrm>
        <a:graphic>
          <a:graphicData uri="http://schemas.openxmlformats.org/drawingml/2006/table">
            <a:tbl>
              <a:tblPr firstRow="1" bandRow="1">
                <a:noFill/>
                <a:tableStyleId>{85403BBC-78DC-41D6-8A24-D862890723BF}</a:tableStyleId>
              </a:tblPr>
              <a:tblGrid>
                <a:gridCol w="1339250">
                  <a:extLst>
                    <a:ext uri="{9D8B030D-6E8A-4147-A177-3AD203B41FA5}">
                      <a16:colId xmlns:a16="http://schemas.microsoft.com/office/drawing/2014/main" val="20000"/>
                    </a:ext>
                  </a:extLst>
                </a:gridCol>
                <a:gridCol w="4782150">
                  <a:extLst>
                    <a:ext uri="{9D8B030D-6E8A-4147-A177-3AD203B41FA5}">
                      <a16:colId xmlns:a16="http://schemas.microsoft.com/office/drawing/2014/main" val="20001"/>
                    </a:ext>
                  </a:extLst>
                </a:gridCol>
              </a:tblGrid>
              <a:tr h="1339225">
                <a:tc>
                  <a:txBody>
                    <a:bodyPr/>
                    <a:lstStyle/>
                    <a:p>
                      <a:pPr marL="0" marR="0" lvl="0" indent="0" algn="l" rtl="0">
                        <a:spcBef>
                          <a:spcPts val="0"/>
                        </a:spcBef>
                        <a:spcAft>
                          <a:spcPts val="0"/>
                        </a:spcAft>
                        <a:buNone/>
                      </a:pPr>
                      <a:endParaRPr sz="16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u="none" strike="noStrike" cap="none" dirty="0">
                          <a:solidFill>
                            <a:schemeClr val="lt1"/>
                          </a:solidFill>
                        </a:rPr>
                        <a:t>Organizers</a:t>
                      </a:r>
                      <a:endParaRPr dirty="0"/>
                    </a:p>
                    <a:p>
                      <a:pPr marL="0" marR="0" lvl="0" indent="0" algn="l" rtl="0">
                        <a:spcBef>
                          <a:spcPts val="0"/>
                        </a:spcBef>
                        <a:spcAft>
                          <a:spcPts val="0"/>
                        </a:spcAft>
                        <a:buNone/>
                      </a:pPr>
                      <a:endParaRPr sz="1600" b="1"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b="1" i="0" u="none" strike="noStrike" cap="none" dirty="0">
                        <a:solidFill>
                          <a:schemeClr val="dk1"/>
                        </a:solidFill>
                        <a:latin typeface="Calibri"/>
                        <a:ea typeface="Calibri"/>
                        <a:cs typeface="Calibri"/>
                        <a:sym typeface="Calibri"/>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gradFill>
                      <a:gsLst>
                        <a:gs pos="0">
                          <a:srgbClr val="02375F"/>
                        </a:gs>
                        <a:gs pos="50000">
                          <a:srgbClr val="055189"/>
                        </a:gs>
                        <a:gs pos="100000">
                          <a:srgbClr val="0661A5"/>
                        </a:gs>
                      </a:gsLst>
                      <a:lin ang="13500000" scaled="0"/>
                    </a:gradFill>
                  </a:tcPr>
                </a:tc>
                <a:tc>
                  <a:txBody>
                    <a:bodyPr/>
                    <a:lstStyle/>
                    <a:p>
                      <a:pPr marL="0" marR="0" lvl="0" indent="0" algn="l" rtl="0">
                        <a:spcBef>
                          <a:spcPts val="0"/>
                        </a:spcBef>
                        <a:spcAft>
                          <a:spcPts val="0"/>
                        </a:spcAft>
                        <a:buNone/>
                      </a:pPr>
                      <a:endParaRPr sz="1500" dirty="0">
                        <a:solidFill>
                          <a:srgbClr val="205867"/>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383800">
                <a:tc>
                  <a:txBody>
                    <a:bodyPr/>
                    <a:lstStyle/>
                    <a:p>
                      <a:pPr marL="0" marR="0" lvl="0" indent="0" algn="l" rtl="0">
                        <a:spcBef>
                          <a:spcPts val="0"/>
                        </a:spcBef>
                        <a:spcAft>
                          <a:spcPts val="0"/>
                        </a:spcAft>
                        <a:buNone/>
                      </a:pPr>
                      <a:endParaRPr sz="1600" b="1" i="0">
                        <a:solidFill>
                          <a:schemeClr val="dk1"/>
                        </a:solidFill>
                        <a:latin typeface="Calibri"/>
                        <a:ea typeface="Calibri"/>
                        <a:cs typeface="Calibri"/>
                        <a:sym typeface="Calibri"/>
                      </a:endParaRPr>
                    </a:p>
                    <a:p>
                      <a:pPr marL="0" marR="0" lvl="0" indent="0" algn="l" rtl="0">
                        <a:spcBef>
                          <a:spcPts val="1200"/>
                        </a:spcBef>
                        <a:spcAft>
                          <a:spcPts val="0"/>
                        </a:spcAft>
                        <a:buNone/>
                      </a:pPr>
                      <a:r>
                        <a:rPr lang="en-US" sz="1600" b="1" i="0">
                          <a:solidFill>
                            <a:schemeClr val="lt1"/>
                          </a:solidFill>
                          <a:latin typeface="Calibri"/>
                          <a:ea typeface="Calibri"/>
                          <a:cs typeface="Calibri"/>
                          <a:sym typeface="Calibri"/>
                        </a:rPr>
                        <a:t>Short Description</a:t>
                      </a:r>
                      <a:endParaRPr/>
                    </a:p>
                    <a:p>
                      <a:pPr marL="0" marR="0" lvl="0" indent="0" algn="l" rtl="0">
                        <a:spcBef>
                          <a:spcPts val="1200"/>
                        </a:spcBef>
                        <a:spcAft>
                          <a:spcPts val="0"/>
                        </a:spcAft>
                        <a:buNone/>
                      </a:pPr>
                      <a:endParaRPr sz="1600" b="1" i="0">
                        <a:solidFill>
                          <a:schemeClr val="dk1"/>
                        </a:solidFill>
                        <a:latin typeface="Calibri"/>
                        <a:ea typeface="Calibri"/>
                        <a:cs typeface="Calibri"/>
                        <a:sym typeface="Calibri"/>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gradFill>
                      <a:gsLst>
                        <a:gs pos="0">
                          <a:srgbClr val="02375F"/>
                        </a:gs>
                        <a:gs pos="50000">
                          <a:srgbClr val="055189"/>
                        </a:gs>
                        <a:gs pos="100000">
                          <a:srgbClr val="0661A5"/>
                        </a:gs>
                      </a:gsLst>
                      <a:lin ang="13500000" scaled="0"/>
                    </a:gradFill>
                  </a:tcPr>
                </a:tc>
                <a:tc>
                  <a:txBody>
                    <a:bodyPr/>
                    <a:lstStyle/>
                    <a:p>
                      <a:pPr marL="0" marR="0" lvl="0" indent="0" algn="l" rtl="0">
                        <a:spcBef>
                          <a:spcPts val="0"/>
                        </a:spcBef>
                        <a:spcAft>
                          <a:spcPts val="0"/>
                        </a:spcAft>
                        <a:buNone/>
                      </a:pPr>
                      <a:endParaRPr sz="1500">
                        <a:solidFill>
                          <a:srgbClr val="205867"/>
                        </a:solidFill>
                      </a:endParaRPr>
                    </a:p>
                    <a:p>
                      <a:pPr marL="0" marR="0" lvl="0" indent="0" algn="l" rtl="0">
                        <a:spcBef>
                          <a:spcPts val="0"/>
                        </a:spcBef>
                        <a:spcAft>
                          <a:spcPts val="0"/>
                        </a:spcAft>
                        <a:buNone/>
                      </a:pPr>
                      <a:endParaRPr sz="1500">
                        <a:solidFill>
                          <a:srgbClr val="205867"/>
                        </a:solidFill>
                      </a:endParaRPr>
                    </a:p>
                    <a:p>
                      <a:pPr marL="0" marR="0" lvl="0" indent="0" algn="l" rtl="0">
                        <a:spcBef>
                          <a:spcPts val="0"/>
                        </a:spcBef>
                        <a:spcAft>
                          <a:spcPts val="0"/>
                        </a:spcAft>
                        <a:buNone/>
                      </a:pPr>
                      <a:endParaRPr sz="1500">
                        <a:solidFill>
                          <a:srgbClr val="205867"/>
                        </a:solidFill>
                      </a:endParaRPr>
                    </a:p>
                    <a:p>
                      <a:pPr marL="0" marR="0" lvl="0" indent="0" algn="l" rtl="0">
                        <a:spcBef>
                          <a:spcPts val="0"/>
                        </a:spcBef>
                        <a:spcAft>
                          <a:spcPts val="0"/>
                        </a:spcAft>
                        <a:buNone/>
                      </a:pPr>
                      <a:endParaRPr sz="1500">
                        <a:solidFill>
                          <a:srgbClr val="205867"/>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413525">
                <a:tc>
                  <a:txBody>
                    <a:bodyPr/>
                    <a:lstStyle/>
                    <a:p>
                      <a:pPr marL="0" marR="0" lvl="0" indent="0" algn="l" rtl="0">
                        <a:lnSpc>
                          <a:spcPct val="100000"/>
                        </a:lnSpc>
                        <a:spcBef>
                          <a:spcPts val="0"/>
                        </a:spcBef>
                        <a:spcAft>
                          <a:spcPts val="0"/>
                        </a:spcAft>
                        <a:buClr>
                          <a:schemeClr val="dk1"/>
                        </a:buClr>
                        <a:buSzPts val="1600"/>
                        <a:buFont typeface="Calibri"/>
                        <a:buNone/>
                      </a:pPr>
                      <a:endParaRPr sz="1600" b="1"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endParaRPr sz="1600" b="1" i="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lt1"/>
                        </a:buClr>
                        <a:buSzPts val="1600"/>
                        <a:buFont typeface="Calibri"/>
                        <a:buNone/>
                      </a:pPr>
                      <a:r>
                        <a:rPr lang="en-US" sz="1600" b="1" i="0">
                          <a:solidFill>
                            <a:schemeClr val="lt1"/>
                          </a:solidFill>
                          <a:latin typeface="Calibri"/>
                          <a:ea typeface="Calibri"/>
                          <a:cs typeface="Calibri"/>
                          <a:sym typeface="Calibri"/>
                        </a:rPr>
                        <a:t>Contents</a:t>
                      </a:r>
                      <a:endParaRPr/>
                    </a:p>
                    <a:p>
                      <a:pPr marL="0" marR="0" lvl="0" indent="0" algn="l" rtl="0">
                        <a:spcBef>
                          <a:spcPts val="0"/>
                        </a:spcBef>
                        <a:spcAft>
                          <a:spcPts val="0"/>
                        </a:spcAft>
                        <a:buNone/>
                      </a:pPr>
                      <a:endParaRPr sz="1600" i="0">
                        <a:solidFill>
                          <a:schemeClr val="dk1"/>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gradFill>
                      <a:gsLst>
                        <a:gs pos="0">
                          <a:srgbClr val="02375F"/>
                        </a:gs>
                        <a:gs pos="50000">
                          <a:srgbClr val="055189"/>
                        </a:gs>
                        <a:gs pos="100000">
                          <a:srgbClr val="0661A5"/>
                        </a:gs>
                      </a:gsLst>
                      <a:lin ang="13500000" scaled="0"/>
                    </a:gradFill>
                  </a:tcPr>
                </a:tc>
                <a:tc>
                  <a:txBody>
                    <a:bodyPr/>
                    <a:lstStyle/>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413525">
                <a:tc>
                  <a:txBody>
                    <a:bodyPr/>
                    <a:lstStyle/>
                    <a:p>
                      <a:pPr marL="0" marR="0" lvl="0" indent="0" algn="l" rtl="0">
                        <a:spcBef>
                          <a:spcPts val="0"/>
                        </a:spcBef>
                        <a:spcAft>
                          <a:spcPts val="0"/>
                        </a:spcAft>
                        <a:buNone/>
                      </a:pPr>
                      <a:endParaRPr sz="1600" b="1" i="0">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lt1"/>
                        </a:buClr>
                        <a:buSzPts val="1600"/>
                        <a:buFont typeface="Calibri"/>
                        <a:buNone/>
                      </a:pPr>
                      <a:r>
                        <a:rPr lang="en-US" sz="1600" b="1" i="0">
                          <a:solidFill>
                            <a:schemeClr val="lt1"/>
                          </a:solidFill>
                          <a:latin typeface="Calibri"/>
                          <a:ea typeface="Calibri"/>
                          <a:cs typeface="Calibri"/>
                          <a:sym typeface="Calibri"/>
                        </a:rPr>
                        <a:t>CVs of the Organizers</a:t>
                      </a:r>
                      <a:endParaRPr sz="1600" b="1" i="0">
                        <a:solidFill>
                          <a:schemeClr val="lt1"/>
                        </a:solidFill>
                        <a:latin typeface="Calibri"/>
                        <a:ea typeface="Calibri"/>
                        <a:cs typeface="Calibri"/>
                        <a:sym typeface="Calibri"/>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gradFill>
                      <a:gsLst>
                        <a:gs pos="0">
                          <a:srgbClr val="02375F"/>
                        </a:gs>
                        <a:gs pos="50000">
                          <a:srgbClr val="055189"/>
                        </a:gs>
                        <a:gs pos="100000">
                          <a:srgbClr val="0661A5"/>
                        </a:gs>
                      </a:gsLst>
                      <a:lin ang="13500000" scaled="0"/>
                    </a:gradFill>
                  </a:tcPr>
                </a:tc>
                <a:tc>
                  <a:txBody>
                    <a:bodyPr/>
                    <a:lstStyle/>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p>
                      <a:pPr marL="0" marR="0" lvl="0" indent="0" algn="l" rtl="0">
                        <a:spcBef>
                          <a:spcPts val="0"/>
                        </a:spcBef>
                        <a:spcAft>
                          <a:spcPts val="0"/>
                        </a:spcAft>
                        <a:buNone/>
                      </a:pPr>
                      <a:endParaRPr sz="1500" dirty="0">
                        <a:solidFill>
                          <a:srgbClr val="205867"/>
                        </a:solidFill>
                      </a:endParaRPr>
                    </a:p>
                  </a:txBody>
                  <a:tcPr marL="77725" marR="77725" marT="39200" marB="3920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87" name="Google Shape;87;p13"/>
          <p:cNvSpPr/>
          <p:nvPr/>
        </p:nvSpPr>
        <p:spPr>
          <a:xfrm>
            <a:off x="1" y="2737296"/>
            <a:ext cx="6121397" cy="503138"/>
          </a:xfrm>
          <a:prstGeom prst="rect">
            <a:avLst/>
          </a:prstGeom>
          <a:solidFill>
            <a:srgbClr val="F1BC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3"/>
          <p:cNvSpPr txBox="1">
            <a:spLocks noGrp="1"/>
          </p:cNvSpPr>
          <p:nvPr>
            <p:ph type="title"/>
          </p:nvPr>
        </p:nvSpPr>
        <p:spPr>
          <a:xfrm>
            <a:off x="584850" y="2809151"/>
            <a:ext cx="5530333" cy="390238"/>
          </a:xfrm>
          <a:prstGeom prst="rect">
            <a:avLst/>
          </a:prstGeom>
          <a:noFill/>
          <a:ln>
            <a:noFill/>
          </a:ln>
        </p:spPr>
        <p:txBody>
          <a:bodyPr spcFirstLastPara="1" wrap="square" lIns="91425" tIns="45700" rIns="91425" bIns="45700" anchor="ctr" anchorCtr="0">
            <a:normAutofit fontScale="90000"/>
          </a:bodyPr>
          <a:lstStyle/>
          <a:p>
            <a:pPr algn="l">
              <a:buSzPts val="1600"/>
            </a:pPr>
            <a:r>
              <a:rPr lang="en-US" sz="1600" b="1" dirty="0"/>
              <a:t>Workshop title</a:t>
            </a:r>
            <a:r>
              <a:rPr lang="en-US" sz="1600" dirty="0"/>
              <a:t>: </a:t>
            </a:r>
            <a:r>
              <a:rPr lang="en-US" sz="1600" b="1" dirty="0"/>
              <a:t>The potential of enabling technologies in tailoring and adapting neuromotor and cognitive rehabilitation in children</a:t>
            </a:r>
            <a:endParaRPr dirty="0"/>
          </a:p>
        </p:txBody>
      </p:sp>
      <p:pic>
        <p:nvPicPr>
          <p:cNvPr id="95" name="Google Shape;95;p13" descr="A picture containing text, clipart&#10;&#10;Description automatically generated"/>
          <p:cNvPicPr preferRelativeResize="0"/>
          <p:nvPr/>
        </p:nvPicPr>
        <p:blipFill rotWithShape="1">
          <a:blip r:embed="rId3">
            <a:alphaModFix/>
          </a:blip>
          <a:srcRect/>
          <a:stretch/>
        </p:blipFill>
        <p:spPr>
          <a:xfrm>
            <a:off x="180380" y="10335474"/>
            <a:ext cx="1091095" cy="323287"/>
          </a:xfrm>
          <a:prstGeom prst="rect">
            <a:avLst/>
          </a:prstGeom>
          <a:noFill/>
          <a:ln>
            <a:noFill/>
          </a:ln>
        </p:spPr>
      </p:pic>
      <p:pic>
        <p:nvPicPr>
          <p:cNvPr id="96" name="Google Shape;96;p13" descr="Icon&#10;&#10;Description automatically generated"/>
          <p:cNvPicPr preferRelativeResize="0"/>
          <p:nvPr/>
        </p:nvPicPr>
        <p:blipFill rotWithShape="1">
          <a:blip r:embed="rId4">
            <a:alphaModFix/>
          </a:blip>
          <a:srcRect/>
          <a:stretch/>
        </p:blipFill>
        <p:spPr>
          <a:xfrm>
            <a:off x="5230490" y="10269483"/>
            <a:ext cx="695411" cy="455269"/>
          </a:xfrm>
          <a:prstGeom prst="rect">
            <a:avLst/>
          </a:prstGeom>
          <a:noFill/>
          <a:ln>
            <a:noFill/>
          </a:ln>
        </p:spPr>
      </p:pic>
      <p:sp>
        <p:nvSpPr>
          <p:cNvPr id="16" name="Google Shape;89;p13">
            <a:extLst>
              <a:ext uri="{FF2B5EF4-FFF2-40B4-BE49-F238E27FC236}">
                <a16:creationId xmlns:a16="http://schemas.microsoft.com/office/drawing/2014/main" id="{8D63A551-6524-0A4B-3FC7-810501E77C7C}"/>
              </a:ext>
            </a:extLst>
          </p:cNvPr>
          <p:cNvSpPr txBox="1"/>
          <p:nvPr/>
        </p:nvSpPr>
        <p:spPr>
          <a:xfrm>
            <a:off x="1385651" y="3611807"/>
            <a:ext cx="4540250" cy="72008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indent="0" algn="ctr">
              <a:buClr>
                <a:schemeClr val="lt1"/>
              </a:buClr>
              <a:buSzPts val="1600"/>
              <a:buFont typeface="Calibri"/>
              <a:buNone/>
              <a:defRPr sz="1600" b="1">
                <a:solidFill>
                  <a:schemeClr val="tx1"/>
                </a:solidFill>
                <a:latin typeface="Calibri"/>
                <a:ea typeface="Calibri"/>
                <a:cs typeface="Calibri"/>
              </a:defRPr>
            </a:lvl1pPr>
          </a:lstStyle>
          <a:p>
            <a:pPr algn="l"/>
            <a:r>
              <a:rPr lang="en-US" sz="1100" dirty="0">
                <a:sym typeface="Calibri"/>
              </a:rPr>
              <a:t>Dr Ilaria Bortone, </a:t>
            </a:r>
            <a:r>
              <a:rPr lang="en-US" sz="1100" b="0" i="1" dirty="0">
                <a:sym typeface="Calibri"/>
              </a:rPr>
              <a:t>Senior Postdoc Research Fellow, </a:t>
            </a:r>
            <a:r>
              <a:rPr lang="en-US" sz="1100" b="0" dirty="0">
                <a:sym typeface="Calibri"/>
              </a:rPr>
              <a:t>Institute of Clinical Physiology, National Research Council (IFC-CNR), Pisa, Italy</a:t>
            </a:r>
          </a:p>
          <a:p>
            <a:pPr algn="l"/>
            <a:endParaRPr lang="en-US" sz="1100" b="0" dirty="0">
              <a:sym typeface="Calibri"/>
            </a:endParaRPr>
          </a:p>
          <a:p>
            <a:pPr algn="l"/>
            <a:r>
              <a:rPr lang="en-US" sz="1100" dirty="0">
                <a:sym typeface="Calibri"/>
              </a:rPr>
              <a:t>Dr Lucia </a:t>
            </a:r>
            <a:r>
              <a:rPr lang="en-US" sz="1100" dirty="0" err="1">
                <a:sym typeface="Calibri"/>
              </a:rPr>
              <a:t>Billeci</a:t>
            </a:r>
            <a:r>
              <a:rPr lang="en-US" sz="1100" dirty="0">
                <a:sym typeface="Calibri"/>
              </a:rPr>
              <a:t>, </a:t>
            </a:r>
            <a:r>
              <a:rPr lang="en-US" sz="1100" b="0" i="1" dirty="0">
                <a:sym typeface="Calibri"/>
              </a:rPr>
              <a:t>Full-term Researcher,</a:t>
            </a:r>
            <a:r>
              <a:rPr lang="en-US" sz="1100" b="0" dirty="0">
                <a:sym typeface="Calibri"/>
              </a:rPr>
              <a:t> Institute of Clinical Physiology, National Research Council (IFC-CNR), Pisa, Italy</a:t>
            </a:r>
          </a:p>
        </p:txBody>
      </p:sp>
      <p:sp>
        <p:nvSpPr>
          <p:cNvPr id="17" name="Google Shape;89;p13">
            <a:extLst>
              <a:ext uri="{FF2B5EF4-FFF2-40B4-BE49-F238E27FC236}">
                <a16:creationId xmlns:a16="http://schemas.microsoft.com/office/drawing/2014/main" id="{C7098CA2-92A3-09EB-40AF-F3DBEC579B04}"/>
              </a:ext>
            </a:extLst>
          </p:cNvPr>
          <p:cNvSpPr txBox="1"/>
          <p:nvPr/>
        </p:nvSpPr>
        <p:spPr>
          <a:xfrm>
            <a:off x="1383180" y="4712449"/>
            <a:ext cx="4732004" cy="1073994"/>
          </a:xfrm>
          <a:prstGeom prst="rect">
            <a:avLst/>
          </a:prstGeom>
          <a:noFill/>
          <a:ln>
            <a:noFill/>
          </a:ln>
        </p:spPr>
        <p:txBody>
          <a:bodyPr spcFirstLastPara="1" wrap="square" lIns="91425" tIns="45700" rIns="91425" bIns="45700" anchor="ctr" anchorCtr="0">
            <a:noAutofit/>
          </a:bodyPr>
          <a:lstStyle/>
          <a:p>
            <a:pPr lvl="0">
              <a:buClr>
                <a:schemeClr val="lt1"/>
              </a:buClr>
              <a:buSzPts val="1600"/>
            </a:pPr>
            <a:r>
              <a:rPr lang="en-US" sz="900" b="1" dirty="0">
                <a:solidFill>
                  <a:schemeClr val="tx1"/>
                </a:solidFill>
                <a:latin typeface="Calibri"/>
                <a:ea typeface="Calibri"/>
                <a:cs typeface="Calibri"/>
                <a:sym typeface="Calibri"/>
              </a:rPr>
              <a:t>Rehabilitation</a:t>
            </a:r>
            <a:r>
              <a:rPr lang="en-US" sz="900" dirty="0">
                <a:solidFill>
                  <a:schemeClr val="tx1"/>
                </a:solidFill>
                <a:latin typeface="Calibri"/>
                <a:ea typeface="Calibri"/>
                <a:cs typeface="Calibri"/>
                <a:sym typeface="Calibri"/>
              </a:rPr>
              <a:t> is essential, along with prevention, promotion, treatment, and support, in ensuring healthy lives and promoting well-being for all at all ages. This becomes particularly true in the pediatric population, where neuromotor or neurocognitive impairments, causally and clinically heterogeneous, occur in a challenging developmental context. Wearables, sensing, immersive virtual environments and social robotics offer the opportunity and challenges to develop novel methods for implementation of advanced and adaptive therapies in terms of engagement, proposed tasks, data analysis and feasibility of the system in the clinical setting. </a:t>
            </a:r>
          </a:p>
        </p:txBody>
      </p:sp>
      <p:sp>
        <p:nvSpPr>
          <p:cNvPr id="18" name="Google Shape;89;p13">
            <a:extLst>
              <a:ext uri="{FF2B5EF4-FFF2-40B4-BE49-F238E27FC236}">
                <a16:creationId xmlns:a16="http://schemas.microsoft.com/office/drawing/2014/main" id="{881040CA-C242-501F-32A4-7068FDC20E7D}"/>
              </a:ext>
            </a:extLst>
          </p:cNvPr>
          <p:cNvSpPr txBox="1"/>
          <p:nvPr/>
        </p:nvSpPr>
        <p:spPr>
          <a:xfrm>
            <a:off x="1376963" y="6108154"/>
            <a:ext cx="4738220" cy="1172798"/>
          </a:xfrm>
          <a:prstGeom prst="rect">
            <a:avLst/>
          </a:prstGeom>
          <a:noFill/>
          <a:ln>
            <a:noFill/>
          </a:ln>
        </p:spPr>
        <p:txBody>
          <a:bodyPr spcFirstLastPara="1" wrap="square" lIns="91425" tIns="45700" rIns="91425" bIns="45700" anchor="ctr" anchorCtr="0">
            <a:noAutofit/>
          </a:bodyPr>
          <a:lstStyle/>
          <a:p>
            <a:pPr>
              <a:buClr>
                <a:schemeClr val="lt1"/>
              </a:buClr>
              <a:buSzPts val="1600"/>
            </a:pPr>
            <a:r>
              <a:rPr lang="en-US" sz="900" dirty="0">
                <a:solidFill>
                  <a:schemeClr val="tx1"/>
                </a:solidFill>
                <a:latin typeface="Calibri"/>
                <a:ea typeface="Calibri"/>
                <a:cs typeface="Calibri"/>
                <a:sym typeface="Calibri"/>
              </a:rPr>
              <a:t>The symposium aims to gather knowledge and foster research interest into wearable devices for </a:t>
            </a:r>
            <a:r>
              <a:rPr lang="en-US" sz="900" dirty="0" err="1">
                <a:solidFill>
                  <a:schemeClr val="tx1"/>
                </a:solidFill>
                <a:latin typeface="Calibri"/>
                <a:ea typeface="Calibri"/>
                <a:cs typeface="Calibri"/>
                <a:sym typeface="Calibri"/>
              </a:rPr>
              <a:t>biosignals</a:t>
            </a:r>
            <a:r>
              <a:rPr lang="en-US" sz="900" dirty="0">
                <a:solidFill>
                  <a:schemeClr val="tx1"/>
                </a:solidFill>
                <a:latin typeface="Calibri"/>
                <a:ea typeface="Calibri"/>
                <a:cs typeface="Calibri"/>
                <a:sym typeface="Calibri"/>
              </a:rPr>
              <a:t> collection and serious games applied to rehabilitation scenarios by providing a forum for different stakeholders to exchange ideas and promote collaboration.  </a:t>
            </a:r>
          </a:p>
          <a:p>
            <a:pPr>
              <a:buClr>
                <a:schemeClr val="lt1"/>
              </a:buClr>
              <a:buSzPts val="1600"/>
            </a:pPr>
            <a:r>
              <a:rPr lang="en-US" sz="900" dirty="0">
                <a:solidFill>
                  <a:schemeClr val="tx1"/>
                </a:solidFill>
                <a:latin typeface="Calibri"/>
                <a:ea typeface="Calibri"/>
                <a:cs typeface="Calibri"/>
                <a:sym typeface="Calibri"/>
              </a:rPr>
              <a:t>- Enabling Technologies in Adaptive Neuro Motor and Cognitive Rehabilitation of children with developmental disorders; </a:t>
            </a:r>
            <a:r>
              <a:rPr lang="en-US" sz="900" b="1" dirty="0">
                <a:solidFill>
                  <a:schemeClr val="tx1"/>
                </a:solidFill>
                <a:latin typeface="Calibri"/>
                <a:ea typeface="Calibri"/>
                <a:cs typeface="Calibri"/>
                <a:sym typeface="Calibri"/>
              </a:rPr>
              <a:t>I. Bortone &amp; L. </a:t>
            </a:r>
            <a:r>
              <a:rPr lang="en-US" sz="900" b="1" dirty="0" err="1">
                <a:solidFill>
                  <a:schemeClr val="tx1"/>
                </a:solidFill>
                <a:latin typeface="Calibri"/>
                <a:ea typeface="Calibri"/>
                <a:cs typeface="Calibri"/>
                <a:sym typeface="Calibri"/>
              </a:rPr>
              <a:t>Billeci</a:t>
            </a:r>
            <a:r>
              <a:rPr lang="en-US" sz="900" b="1" dirty="0">
                <a:solidFill>
                  <a:schemeClr val="tx1"/>
                </a:solidFill>
                <a:latin typeface="Calibri"/>
                <a:ea typeface="Calibri"/>
                <a:cs typeface="Calibri"/>
                <a:sym typeface="Calibri"/>
              </a:rPr>
              <a:t>  (National Research Council, Italy) </a:t>
            </a:r>
          </a:p>
          <a:p>
            <a:pPr>
              <a:buClr>
                <a:schemeClr val="lt1"/>
              </a:buClr>
              <a:buSzPts val="1600"/>
            </a:pPr>
            <a:r>
              <a:rPr lang="en-US" sz="900" dirty="0">
                <a:solidFill>
                  <a:schemeClr val="tx1"/>
                </a:solidFill>
                <a:latin typeface="Calibri"/>
                <a:ea typeface="Calibri"/>
                <a:cs typeface="Calibri"/>
                <a:sym typeface="Calibri"/>
              </a:rPr>
              <a:t>- Social Robotics for Neurodevelopmental Disorders; </a:t>
            </a:r>
            <a:r>
              <a:rPr lang="en-US" sz="900" b="1" dirty="0">
                <a:solidFill>
                  <a:schemeClr val="tx1"/>
                </a:solidFill>
                <a:latin typeface="Calibri"/>
                <a:ea typeface="Calibri"/>
                <a:cs typeface="Calibri"/>
                <a:sym typeface="Calibri"/>
              </a:rPr>
              <a:t>S. M. Anzalone (Paris 8 University, France) </a:t>
            </a:r>
          </a:p>
          <a:p>
            <a:pPr>
              <a:buClr>
                <a:schemeClr val="lt1"/>
              </a:buClr>
              <a:buSzPts val="1600"/>
            </a:pPr>
            <a:r>
              <a:rPr lang="en-US" sz="900" dirty="0">
                <a:solidFill>
                  <a:schemeClr val="tx1"/>
                </a:solidFill>
                <a:latin typeface="Calibri"/>
                <a:ea typeface="Calibri"/>
                <a:cs typeface="Calibri"/>
                <a:sym typeface="Calibri"/>
              </a:rPr>
              <a:t>- Real-time music composition based on AI emotion recognition; </a:t>
            </a:r>
            <a:r>
              <a:rPr lang="en-US" sz="900" b="1" dirty="0">
                <a:solidFill>
                  <a:schemeClr val="tx1"/>
                </a:solidFill>
                <a:latin typeface="Calibri"/>
                <a:ea typeface="Calibri"/>
                <a:cs typeface="Calibri"/>
                <a:sym typeface="Calibri"/>
              </a:rPr>
              <a:t>T. </a:t>
            </a:r>
            <a:r>
              <a:rPr lang="en-US" sz="900" b="1" dirty="0" err="1">
                <a:solidFill>
                  <a:schemeClr val="tx1"/>
                </a:solidFill>
                <a:latin typeface="Calibri"/>
                <a:ea typeface="Calibri"/>
                <a:cs typeface="Calibri"/>
                <a:sym typeface="Calibri"/>
              </a:rPr>
              <a:t>Colafiglio</a:t>
            </a:r>
            <a:r>
              <a:rPr lang="en-US" sz="900" b="1" dirty="0">
                <a:solidFill>
                  <a:schemeClr val="tx1"/>
                </a:solidFill>
                <a:latin typeface="Calibri"/>
                <a:ea typeface="Calibri"/>
                <a:cs typeface="Calibri"/>
                <a:sym typeface="Calibri"/>
              </a:rPr>
              <a:t>, P. </a:t>
            </a:r>
            <a:r>
              <a:rPr lang="en-US" sz="900" b="1" dirty="0" err="1">
                <a:solidFill>
                  <a:schemeClr val="tx1"/>
                </a:solidFill>
                <a:latin typeface="Calibri"/>
                <a:ea typeface="Calibri"/>
                <a:cs typeface="Calibri"/>
                <a:sym typeface="Calibri"/>
              </a:rPr>
              <a:t>Sorino</a:t>
            </a:r>
            <a:r>
              <a:rPr lang="en-US" sz="900" b="1" dirty="0">
                <a:solidFill>
                  <a:schemeClr val="tx1"/>
                </a:solidFill>
                <a:latin typeface="Calibri"/>
                <a:ea typeface="Calibri"/>
                <a:cs typeface="Calibri"/>
                <a:sym typeface="Calibri"/>
              </a:rPr>
              <a:t> &amp; D. </a:t>
            </a:r>
            <a:r>
              <a:rPr lang="en-US" sz="900" b="1" dirty="0" err="1">
                <a:solidFill>
                  <a:schemeClr val="tx1"/>
                </a:solidFill>
                <a:latin typeface="Calibri"/>
                <a:ea typeface="Calibri"/>
                <a:cs typeface="Calibri"/>
                <a:sym typeface="Calibri"/>
              </a:rPr>
              <a:t>Lofu</a:t>
            </a:r>
            <a:r>
              <a:rPr lang="en-US" sz="900" b="1" dirty="0">
                <a:solidFill>
                  <a:schemeClr val="tx1"/>
                </a:solidFill>
                <a:latin typeface="Calibri"/>
                <a:ea typeface="Calibri"/>
                <a:cs typeface="Calibri"/>
                <a:sym typeface="Calibri"/>
              </a:rPr>
              <a:t>̀ (Polytechnic of Bari, Italy) </a:t>
            </a:r>
          </a:p>
          <a:p>
            <a:pPr>
              <a:buClr>
                <a:schemeClr val="lt1"/>
              </a:buClr>
              <a:buSzPts val="1600"/>
            </a:pPr>
            <a:r>
              <a:rPr lang="en-US" sz="900" dirty="0">
                <a:solidFill>
                  <a:schemeClr val="tx1"/>
                </a:solidFill>
                <a:latin typeface="Calibri"/>
                <a:ea typeface="Calibri"/>
                <a:cs typeface="Calibri"/>
                <a:sym typeface="Calibri"/>
              </a:rPr>
              <a:t>- Round table with stakeholders (academia, healthcare professionals, companies, …)</a:t>
            </a:r>
          </a:p>
        </p:txBody>
      </p:sp>
      <p:sp>
        <p:nvSpPr>
          <p:cNvPr id="19" name="Google Shape;89;p13">
            <a:extLst>
              <a:ext uri="{FF2B5EF4-FFF2-40B4-BE49-F238E27FC236}">
                <a16:creationId xmlns:a16="http://schemas.microsoft.com/office/drawing/2014/main" id="{F0D3177F-ECA3-4161-742F-B8DC0F33469C}"/>
              </a:ext>
            </a:extLst>
          </p:cNvPr>
          <p:cNvSpPr txBox="1"/>
          <p:nvPr/>
        </p:nvSpPr>
        <p:spPr>
          <a:xfrm>
            <a:off x="1383180" y="7500878"/>
            <a:ext cx="4738218" cy="1257183"/>
          </a:xfrm>
          <a:prstGeom prst="rect">
            <a:avLst/>
          </a:prstGeom>
          <a:noFill/>
          <a:ln>
            <a:noFill/>
          </a:ln>
        </p:spPr>
        <p:txBody>
          <a:bodyPr spcFirstLastPara="1" wrap="square" lIns="91425" tIns="45700" rIns="91425" bIns="45700" anchor="ctr" anchorCtr="0">
            <a:noAutofit/>
          </a:bodyPr>
          <a:lstStyle/>
          <a:p>
            <a:pPr>
              <a:buClr>
                <a:schemeClr val="lt1"/>
              </a:buClr>
              <a:buSzPts val="1600"/>
            </a:pPr>
            <a:r>
              <a:rPr lang="en-US" sz="800" b="1" dirty="0">
                <a:solidFill>
                  <a:schemeClr val="tx1"/>
                </a:solidFill>
                <a:latin typeface="Calibri"/>
                <a:ea typeface="Calibri"/>
                <a:cs typeface="Calibri"/>
                <a:sym typeface="Calibri"/>
              </a:rPr>
              <a:t>Ilaria Bortone, </a:t>
            </a:r>
            <a:r>
              <a:rPr lang="en-US" sz="800" b="1" dirty="0" err="1">
                <a:solidFill>
                  <a:schemeClr val="tx1"/>
                </a:solidFill>
                <a:latin typeface="Calibri"/>
                <a:ea typeface="Calibri"/>
                <a:cs typeface="Calibri"/>
                <a:sym typeface="Calibri"/>
              </a:rPr>
              <a:t>Eng</a:t>
            </a:r>
            <a:r>
              <a:rPr lang="en-US" sz="800" b="1" dirty="0">
                <a:solidFill>
                  <a:schemeClr val="tx1"/>
                </a:solidFill>
                <a:latin typeface="Calibri"/>
                <a:ea typeface="Calibri"/>
                <a:cs typeface="Calibri"/>
                <a:sym typeface="Calibri"/>
              </a:rPr>
              <a:t>, PhD, </a:t>
            </a:r>
            <a:r>
              <a:rPr lang="en-US" sz="800" dirty="0">
                <a:solidFill>
                  <a:schemeClr val="tx1"/>
                </a:solidFill>
                <a:latin typeface="Calibri"/>
                <a:ea typeface="Calibri"/>
                <a:cs typeface="Calibri"/>
                <a:sym typeface="Calibri"/>
              </a:rPr>
              <a:t>almost 10 years of expertise in physiological data acquisition, processing and analysis. Leader of 3-year research project on the promotion of motion analysis in the healthcare sector (KISS-Health), she is currently the co-leader of “TELOS - Tailored neurorehabilitation </a:t>
            </a:r>
            <a:r>
              <a:rPr lang="en-US" sz="800" dirty="0" err="1">
                <a:solidFill>
                  <a:schemeClr val="tx1"/>
                </a:solidFill>
                <a:latin typeface="Calibri"/>
                <a:ea typeface="Calibri"/>
                <a:cs typeface="Calibri"/>
                <a:sym typeface="Calibri"/>
              </a:rPr>
              <a:t>thErapy</a:t>
            </a:r>
            <a:r>
              <a:rPr lang="en-US" sz="800" dirty="0">
                <a:solidFill>
                  <a:schemeClr val="tx1"/>
                </a:solidFill>
                <a:latin typeface="Calibri"/>
                <a:ea typeface="Calibri"/>
                <a:cs typeface="Calibri"/>
                <a:sym typeface="Calibri"/>
              </a:rPr>
              <a:t> via multi-domain data </a:t>
            </a:r>
            <a:r>
              <a:rPr lang="en-US" sz="800" dirty="0" err="1">
                <a:solidFill>
                  <a:schemeClr val="tx1"/>
                </a:solidFill>
                <a:latin typeface="Calibri"/>
                <a:ea typeface="Calibri"/>
                <a:cs typeface="Calibri"/>
                <a:sym typeface="Calibri"/>
              </a:rPr>
              <a:t>anaLytics</a:t>
            </a:r>
            <a:r>
              <a:rPr lang="en-US" sz="800" dirty="0">
                <a:solidFill>
                  <a:schemeClr val="tx1"/>
                </a:solidFill>
                <a:latin typeface="Calibri"/>
                <a:ea typeface="Calibri"/>
                <a:cs typeface="Calibri"/>
                <a:sym typeface="Calibri"/>
              </a:rPr>
              <a:t> and adaptive </a:t>
            </a:r>
            <a:r>
              <a:rPr lang="en-US" sz="800" dirty="0" err="1">
                <a:solidFill>
                  <a:schemeClr val="tx1"/>
                </a:solidFill>
                <a:latin typeface="Calibri"/>
                <a:ea typeface="Calibri"/>
                <a:cs typeface="Calibri"/>
                <a:sym typeface="Calibri"/>
              </a:rPr>
              <a:t>seriOus</a:t>
            </a:r>
            <a:r>
              <a:rPr lang="en-US" sz="800" dirty="0">
                <a:solidFill>
                  <a:schemeClr val="tx1"/>
                </a:solidFill>
                <a:latin typeface="Calibri"/>
                <a:ea typeface="Calibri"/>
                <a:cs typeface="Calibri"/>
                <a:sym typeface="Calibri"/>
              </a:rPr>
              <a:t> games for children with cerebral </a:t>
            </a:r>
            <a:r>
              <a:rPr lang="en-US" sz="800" dirty="0" err="1">
                <a:solidFill>
                  <a:schemeClr val="tx1"/>
                </a:solidFill>
                <a:latin typeface="Calibri"/>
                <a:ea typeface="Calibri"/>
                <a:cs typeface="Calibri"/>
                <a:sym typeface="Calibri"/>
              </a:rPr>
              <a:t>palSy</a:t>
            </a:r>
            <a:r>
              <a:rPr lang="en-US" sz="800" dirty="0">
                <a:solidFill>
                  <a:schemeClr val="tx1"/>
                </a:solidFill>
                <a:latin typeface="Calibri"/>
                <a:ea typeface="Calibri"/>
                <a:cs typeface="Calibri"/>
                <a:sym typeface="Calibri"/>
              </a:rPr>
              <a:t>”, funded under the call “Bando </a:t>
            </a:r>
            <a:r>
              <a:rPr lang="en-US" sz="800" dirty="0" err="1">
                <a:solidFill>
                  <a:schemeClr val="tx1"/>
                </a:solidFill>
                <a:latin typeface="Calibri"/>
                <a:ea typeface="Calibri"/>
                <a:cs typeface="Calibri"/>
                <a:sym typeface="Calibri"/>
              </a:rPr>
              <a:t>Ricerca</a:t>
            </a:r>
            <a:r>
              <a:rPr lang="en-US" sz="800" dirty="0">
                <a:solidFill>
                  <a:schemeClr val="tx1"/>
                </a:solidFill>
                <a:latin typeface="Calibri"/>
                <a:ea typeface="Calibri"/>
                <a:cs typeface="Calibri"/>
                <a:sym typeface="Calibri"/>
              </a:rPr>
              <a:t> Salute 2018” of Tuscany Region, Italy (CUP J52F20001040002).</a:t>
            </a:r>
          </a:p>
          <a:p>
            <a:pPr>
              <a:buClr>
                <a:schemeClr val="lt1"/>
              </a:buClr>
              <a:buSzPts val="1600"/>
            </a:pPr>
            <a:endParaRPr lang="en-US" sz="800" b="1" dirty="0">
              <a:solidFill>
                <a:schemeClr val="tx1"/>
              </a:solidFill>
              <a:latin typeface="Calibri"/>
              <a:ea typeface="Calibri"/>
              <a:cs typeface="Calibri"/>
              <a:sym typeface="Calibri"/>
            </a:endParaRPr>
          </a:p>
          <a:p>
            <a:pPr lvl="0">
              <a:buClr>
                <a:schemeClr val="lt1"/>
              </a:buClr>
              <a:buSzPts val="1600"/>
            </a:pPr>
            <a:r>
              <a:rPr lang="en-US" sz="800" b="1" dirty="0">
                <a:solidFill>
                  <a:schemeClr val="tx1"/>
                </a:solidFill>
                <a:latin typeface="Calibri"/>
                <a:ea typeface="Calibri"/>
                <a:cs typeface="Calibri"/>
                <a:sym typeface="Calibri"/>
              </a:rPr>
              <a:t>Lucia </a:t>
            </a:r>
            <a:r>
              <a:rPr lang="en-US" sz="800" b="1" dirty="0" err="1">
                <a:solidFill>
                  <a:schemeClr val="tx1"/>
                </a:solidFill>
                <a:latin typeface="Calibri"/>
                <a:ea typeface="Calibri"/>
                <a:cs typeface="Calibri"/>
                <a:sym typeface="Calibri"/>
              </a:rPr>
              <a:t>Billeci</a:t>
            </a:r>
            <a:r>
              <a:rPr lang="en-US" sz="800" b="1" dirty="0">
                <a:solidFill>
                  <a:schemeClr val="tx1"/>
                </a:solidFill>
                <a:latin typeface="Calibri"/>
                <a:ea typeface="Calibri"/>
                <a:cs typeface="Calibri"/>
                <a:sym typeface="Calibri"/>
              </a:rPr>
              <a:t>, </a:t>
            </a:r>
            <a:r>
              <a:rPr lang="en-US" sz="800" b="1" dirty="0" err="1">
                <a:solidFill>
                  <a:schemeClr val="tx1"/>
                </a:solidFill>
                <a:latin typeface="Calibri"/>
                <a:ea typeface="Calibri"/>
                <a:cs typeface="Calibri"/>
                <a:sym typeface="Calibri"/>
              </a:rPr>
              <a:t>Eng</a:t>
            </a:r>
            <a:r>
              <a:rPr lang="en-US" sz="800" b="1" dirty="0">
                <a:solidFill>
                  <a:schemeClr val="tx1"/>
                </a:solidFill>
                <a:latin typeface="Calibri"/>
                <a:ea typeface="Calibri"/>
                <a:cs typeface="Calibri"/>
                <a:sym typeface="Calibri"/>
              </a:rPr>
              <a:t>, PhD, </a:t>
            </a:r>
            <a:r>
              <a:rPr lang="en-US" sz="800" dirty="0">
                <a:solidFill>
                  <a:schemeClr val="tx1"/>
                </a:solidFill>
                <a:latin typeface="Calibri"/>
                <a:ea typeface="Calibri"/>
                <a:cs typeface="Calibri"/>
                <a:sym typeface="Calibri"/>
              </a:rPr>
              <a:t>over 10 years of expertise in analysis of neuroimaging, electrophysiological and physiological signals by means of bioengineering methodologies, mainly applied to neurological, psychiatric and neurodevelopmental disorders. She participated in the  EU Project “MICHELANGELO:  Patient-centric model for remote management, treatment and rehabilitation of autistic children” (FP7 Grant agreement ID: 288241).</a:t>
            </a:r>
          </a:p>
        </p:txBody>
      </p:sp>
      <p:pic>
        <p:nvPicPr>
          <p:cNvPr id="7" name="Picture 6">
            <a:extLst>
              <a:ext uri="{FF2B5EF4-FFF2-40B4-BE49-F238E27FC236}">
                <a16:creationId xmlns:a16="http://schemas.microsoft.com/office/drawing/2014/main" id="{378DF3E2-B7DF-2115-C3CB-8F00F3764051}"/>
              </a:ext>
            </a:extLst>
          </p:cNvPr>
          <p:cNvPicPr>
            <a:picLocks noChangeAspect="1"/>
          </p:cNvPicPr>
          <p:nvPr/>
        </p:nvPicPr>
        <p:blipFill rotWithShape="1">
          <a:blip r:embed="rId5"/>
          <a:srcRect l="2947" t="21698" r="14553" b="4542"/>
          <a:stretch/>
        </p:blipFill>
        <p:spPr>
          <a:xfrm>
            <a:off x="0" y="396240"/>
            <a:ext cx="6121400" cy="2358047"/>
          </a:xfrm>
          <a:prstGeom prst="rect">
            <a:avLst/>
          </a:prstGeom>
        </p:spPr>
      </p:pic>
      <p:sp>
        <p:nvSpPr>
          <p:cNvPr id="26" name="Google Shape;87;p13">
            <a:extLst>
              <a:ext uri="{FF2B5EF4-FFF2-40B4-BE49-F238E27FC236}">
                <a16:creationId xmlns:a16="http://schemas.microsoft.com/office/drawing/2014/main" id="{7A2AEB88-7AFF-9DEC-182F-144386383D9E}"/>
              </a:ext>
            </a:extLst>
          </p:cNvPr>
          <p:cNvSpPr/>
          <p:nvPr/>
        </p:nvSpPr>
        <p:spPr>
          <a:xfrm>
            <a:off x="1" y="-4576"/>
            <a:ext cx="6121397" cy="400816"/>
          </a:xfrm>
          <a:prstGeom prst="rect">
            <a:avLst/>
          </a:prstGeom>
          <a:solidFill>
            <a:srgbClr val="F1BC25"/>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89;p13">
            <a:extLst>
              <a:ext uri="{FF2B5EF4-FFF2-40B4-BE49-F238E27FC236}">
                <a16:creationId xmlns:a16="http://schemas.microsoft.com/office/drawing/2014/main" id="{170FC0CA-CE86-177E-1963-205FF36D9FC1}"/>
              </a:ext>
            </a:extLst>
          </p:cNvPr>
          <p:cNvSpPr txBox="1"/>
          <p:nvPr/>
        </p:nvSpPr>
        <p:spPr>
          <a:xfrm>
            <a:off x="759926" y="-141144"/>
            <a:ext cx="4540250" cy="72008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600"/>
              <a:buFont typeface="Calibri"/>
              <a:buNone/>
            </a:pPr>
            <a:r>
              <a:rPr lang="en-US" sz="1800" b="1" dirty="0">
                <a:solidFill>
                  <a:schemeClr val="bg1"/>
                </a:solidFill>
                <a:effectLst>
                  <a:outerShdw blurRad="38100" dist="38100" dir="2700000" algn="tl">
                    <a:srgbClr val="000000">
                      <a:alpha val="43137"/>
                    </a:srgbClr>
                  </a:outerShdw>
                </a:effectLst>
                <a:latin typeface="Calibri"/>
                <a:cs typeface="Calibri"/>
                <a:sym typeface="Calibri"/>
              </a:rPr>
              <a:t>www.bhi-bsn-2022.org</a:t>
            </a:r>
            <a:endParaRPr sz="1600" dirty="0">
              <a:solidFill>
                <a:schemeClr val="bg1"/>
              </a:solidFill>
              <a:effectLst>
                <a:outerShdw blurRad="38100" dist="38100" dir="2700000" algn="tl">
                  <a:srgbClr val="000000">
                    <a:alpha val="43137"/>
                  </a:srgbClr>
                </a:outerShdw>
              </a:effectLst>
            </a:endParaRPr>
          </a:p>
        </p:txBody>
      </p:sp>
      <p:pic>
        <p:nvPicPr>
          <p:cNvPr id="6" name="Immagine 5" descr="Immagine che contiene persona&#10;&#10;Descrizione generata automaticamente">
            <a:extLst>
              <a:ext uri="{FF2B5EF4-FFF2-40B4-BE49-F238E27FC236}">
                <a16:creationId xmlns:a16="http://schemas.microsoft.com/office/drawing/2014/main" id="{C9134D7C-40A3-C99E-8376-5CFB09BF866D}"/>
              </a:ext>
            </a:extLst>
          </p:cNvPr>
          <p:cNvPicPr>
            <a:picLocks noChangeAspect="1"/>
          </p:cNvPicPr>
          <p:nvPr/>
        </p:nvPicPr>
        <p:blipFill>
          <a:blip r:embed="rId6"/>
          <a:stretch>
            <a:fillRect/>
          </a:stretch>
        </p:blipFill>
        <p:spPr>
          <a:xfrm>
            <a:off x="447310" y="8917793"/>
            <a:ext cx="2059531" cy="1373020"/>
          </a:xfrm>
          <a:prstGeom prst="rect">
            <a:avLst/>
          </a:prstGeom>
        </p:spPr>
      </p:pic>
      <p:pic>
        <p:nvPicPr>
          <p:cNvPr id="11" name="Immagine 10" descr="Immagine che contiene testo, persona, interni&#10;&#10;Descrizione generata automaticamente">
            <a:extLst>
              <a:ext uri="{FF2B5EF4-FFF2-40B4-BE49-F238E27FC236}">
                <a16:creationId xmlns:a16="http://schemas.microsoft.com/office/drawing/2014/main" id="{69A8A2CB-5F26-B21C-96C6-2EC4107BD814}"/>
              </a:ext>
            </a:extLst>
          </p:cNvPr>
          <p:cNvPicPr>
            <a:picLocks noChangeAspect="1"/>
          </p:cNvPicPr>
          <p:nvPr/>
        </p:nvPicPr>
        <p:blipFill>
          <a:blip r:embed="rId7"/>
          <a:stretch>
            <a:fillRect/>
          </a:stretch>
        </p:blipFill>
        <p:spPr>
          <a:xfrm>
            <a:off x="4354952" y="8940057"/>
            <a:ext cx="1597017" cy="1064678"/>
          </a:xfrm>
          <a:prstGeom prst="rect">
            <a:avLst/>
          </a:prstGeom>
        </p:spPr>
      </p:pic>
      <p:pic>
        <p:nvPicPr>
          <p:cNvPr id="9" name="Immagine 8">
            <a:extLst>
              <a:ext uri="{FF2B5EF4-FFF2-40B4-BE49-F238E27FC236}">
                <a16:creationId xmlns:a16="http://schemas.microsoft.com/office/drawing/2014/main" id="{16448E9E-3DEE-453D-6E48-B5F4A881AE96}"/>
              </a:ext>
            </a:extLst>
          </p:cNvPr>
          <p:cNvPicPr>
            <a:picLocks noChangeAspect="1"/>
          </p:cNvPicPr>
          <p:nvPr/>
        </p:nvPicPr>
        <p:blipFill rotWithShape="1">
          <a:blip r:embed="rId8"/>
          <a:srcRect t="27941" b="36922"/>
          <a:stretch/>
        </p:blipFill>
        <p:spPr>
          <a:xfrm>
            <a:off x="1869445" y="8927937"/>
            <a:ext cx="521508" cy="259304"/>
          </a:xfrm>
          <a:prstGeom prst="rect">
            <a:avLst/>
          </a:prstGeom>
        </p:spPr>
      </p:pic>
      <p:pic>
        <p:nvPicPr>
          <p:cNvPr id="13" name="Immagine 12" descr="Immagine che contiene persona&#10;&#10;Descrizione generata automaticamente">
            <a:extLst>
              <a:ext uri="{FF2B5EF4-FFF2-40B4-BE49-F238E27FC236}">
                <a16:creationId xmlns:a16="http://schemas.microsoft.com/office/drawing/2014/main" id="{B22CF985-1C44-6A5F-E89B-03DC3E6D7A46}"/>
              </a:ext>
            </a:extLst>
          </p:cNvPr>
          <p:cNvPicPr>
            <a:picLocks noChangeAspect="1"/>
          </p:cNvPicPr>
          <p:nvPr/>
        </p:nvPicPr>
        <p:blipFill>
          <a:blip r:embed="rId9"/>
          <a:stretch>
            <a:fillRect/>
          </a:stretch>
        </p:blipFill>
        <p:spPr>
          <a:xfrm>
            <a:off x="2622820" y="9474258"/>
            <a:ext cx="1597016" cy="10646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TotalTime>
  <Words>455</Words>
  <Application>Microsoft Macintosh PowerPoint</Application>
  <PresentationFormat>Personalizzato</PresentationFormat>
  <Paragraphs>34</Paragraphs>
  <Slides>1</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vt:i4>
      </vt:variant>
    </vt:vector>
  </HeadingPairs>
  <TitlesOfParts>
    <vt:vector size="4" baseType="lpstr">
      <vt:lpstr>Arial</vt:lpstr>
      <vt:lpstr>Calibri</vt:lpstr>
      <vt:lpstr>Office Theme</vt:lpstr>
      <vt:lpstr>Workshop title: The potential of enabling technologies in tailoring and adapting neuromotor and cognitive rehabilitation in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title: </dc:title>
  <cp:lastModifiedBy>Ilaria Bortone</cp:lastModifiedBy>
  <cp:revision>21</cp:revision>
  <dcterms:modified xsi:type="dcterms:W3CDTF">2022-06-10T16:54:50Z</dcterms:modified>
</cp:coreProperties>
</file>