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6121400" cy="1080135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402">
          <p15:clr>
            <a:srgbClr val="A4A3A4"/>
          </p15:clr>
        </p15:guide>
        <p15:guide id="2" pos="19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E42"/>
    <a:srgbClr val="00004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5403BBC-78DC-41D6-8A24-D862890723BF}">
  <a:tblStyle styleId="{85403BBC-78DC-41D6-8A24-D862890723BF}" styleName="Table_0">
    <a:wholeTbl>
      <a:tcTxStyle b="off" i="off">
        <a:font>
          <a:latin typeface="Calibri"/>
          <a:ea typeface="Calibri"/>
          <a:cs typeface="Calibri"/>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81"/>
    <p:restoredTop sz="94674"/>
  </p:normalViewPr>
  <p:slideViewPr>
    <p:cSldViewPr snapToGrid="0">
      <p:cViewPr>
        <p:scale>
          <a:sx n="154" d="100"/>
          <a:sy n="154" d="100"/>
        </p:scale>
        <p:origin x="2712" y="-2344"/>
      </p:cViewPr>
      <p:guideLst>
        <p:guide orient="horz" pos="3402"/>
        <p:guide pos="19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2457450" y="685800"/>
            <a:ext cx="1943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bg>
      <p:bgPr>
        <a:solidFill>
          <a:schemeClr val="lt1"/>
        </a:solid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306070" y="432557"/>
            <a:ext cx="5509260" cy="18002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dt" idx="10"/>
          </p:nvPr>
        </p:nvSpPr>
        <p:spPr>
          <a:xfrm>
            <a:off x="306070" y="10011256"/>
            <a:ext cx="1428327" cy="57507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ftr" idx="11"/>
          </p:nvPr>
        </p:nvSpPr>
        <p:spPr>
          <a:xfrm>
            <a:off x="2091484" y="10011256"/>
            <a:ext cx="1938443" cy="57507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sldNum" idx="12"/>
          </p:nvPr>
        </p:nvSpPr>
        <p:spPr>
          <a:xfrm>
            <a:off x="4387003" y="10011256"/>
            <a:ext cx="1428327" cy="57507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518604" y="4351978"/>
            <a:ext cx="9216153" cy="137731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2287043" y="3025674"/>
            <a:ext cx="9216153" cy="402992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306070" y="10011256"/>
            <a:ext cx="1428327" cy="57507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2091484" y="10011256"/>
            <a:ext cx="1938443" cy="57507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4387003" y="10011256"/>
            <a:ext cx="1428327" cy="57507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306070" y="432557"/>
            <a:ext cx="5509260" cy="18002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
          <p:cNvSpPr txBox="1">
            <a:spLocks noGrp="1"/>
          </p:cNvSpPr>
          <p:nvPr>
            <p:ph type="body" idx="1"/>
          </p:nvPr>
        </p:nvSpPr>
        <p:spPr>
          <a:xfrm>
            <a:off x="306070" y="2520320"/>
            <a:ext cx="5509260" cy="7128391"/>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4"/>
          <p:cNvSpPr txBox="1">
            <a:spLocks noGrp="1"/>
          </p:cNvSpPr>
          <p:nvPr>
            <p:ph type="dt" idx="10"/>
          </p:nvPr>
        </p:nvSpPr>
        <p:spPr>
          <a:xfrm>
            <a:off x="306070" y="10011256"/>
            <a:ext cx="1428327" cy="57507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ftr" idx="11"/>
          </p:nvPr>
        </p:nvSpPr>
        <p:spPr>
          <a:xfrm>
            <a:off x="2091484" y="10011256"/>
            <a:ext cx="1938443" cy="57507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sldNum" idx="12"/>
          </p:nvPr>
        </p:nvSpPr>
        <p:spPr>
          <a:xfrm>
            <a:off x="4387003" y="10011256"/>
            <a:ext cx="1428327" cy="57507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483551" y="6940872"/>
            <a:ext cx="5203190" cy="2145267"/>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5"/>
          <p:cNvSpPr txBox="1">
            <a:spLocks noGrp="1"/>
          </p:cNvSpPr>
          <p:nvPr>
            <p:ph type="body" idx="1"/>
          </p:nvPr>
        </p:nvSpPr>
        <p:spPr>
          <a:xfrm>
            <a:off x="483551" y="4578078"/>
            <a:ext cx="5203190" cy="2362794"/>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1" name="Google Shape;31;p5"/>
          <p:cNvSpPr txBox="1">
            <a:spLocks noGrp="1"/>
          </p:cNvSpPr>
          <p:nvPr>
            <p:ph type="dt" idx="10"/>
          </p:nvPr>
        </p:nvSpPr>
        <p:spPr>
          <a:xfrm>
            <a:off x="306070" y="10011256"/>
            <a:ext cx="1428327" cy="57507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ftr" idx="11"/>
          </p:nvPr>
        </p:nvSpPr>
        <p:spPr>
          <a:xfrm>
            <a:off x="2091484" y="10011256"/>
            <a:ext cx="1938443" cy="57507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a:off x="4387003" y="10011256"/>
            <a:ext cx="1428327" cy="57507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06070" y="432557"/>
            <a:ext cx="5509260" cy="18002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6"/>
          <p:cNvSpPr txBox="1">
            <a:spLocks noGrp="1"/>
          </p:cNvSpPr>
          <p:nvPr>
            <p:ph type="body" idx="1"/>
          </p:nvPr>
        </p:nvSpPr>
        <p:spPr>
          <a:xfrm>
            <a:off x="306070" y="2520320"/>
            <a:ext cx="2703619" cy="7128391"/>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body" idx="2"/>
          </p:nvPr>
        </p:nvSpPr>
        <p:spPr>
          <a:xfrm>
            <a:off x="3111711" y="2520320"/>
            <a:ext cx="2703619" cy="7128391"/>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 name="Google Shape;38;p6"/>
          <p:cNvSpPr txBox="1">
            <a:spLocks noGrp="1"/>
          </p:cNvSpPr>
          <p:nvPr>
            <p:ph type="dt" idx="10"/>
          </p:nvPr>
        </p:nvSpPr>
        <p:spPr>
          <a:xfrm>
            <a:off x="306070" y="10011256"/>
            <a:ext cx="1428327" cy="57507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ftr" idx="11"/>
          </p:nvPr>
        </p:nvSpPr>
        <p:spPr>
          <a:xfrm>
            <a:off x="2091484" y="10011256"/>
            <a:ext cx="1938443" cy="57507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a:spLocks noGrp="1"/>
          </p:cNvSpPr>
          <p:nvPr>
            <p:ph type="sldNum" idx="12"/>
          </p:nvPr>
        </p:nvSpPr>
        <p:spPr>
          <a:xfrm>
            <a:off x="4387003" y="10011256"/>
            <a:ext cx="1428327" cy="57507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06070" y="432557"/>
            <a:ext cx="5509260" cy="18002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7"/>
          <p:cNvSpPr txBox="1">
            <a:spLocks noGrp="1"/>
          </p:cNvSpPr>
          <p:nvPr>
            <p:ph type="body" idx="1"/>
          </p:nvPr>
        </p:nvSpPr>
        <p:spPr>
          <a:xfrm>
            <a:off x="306070" y="2417807"/>
            <a:ext cx="2704681" cy="1007625"/>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4" name="Google Shape;44;p7"/>
          <p:cNvSpPr txBox="1">
            <a:spLocks noGrp="1"/>
          </p:cNvSpPr>
          <p:nvPr>
            <p:ph type="body" idx="2"/>
          </p:nvPr>
        </p:nvSpPr>
        <p:spPr>
          <a:xfrm>
            <a:off x="306070" y="3425427"/>
            <a:ext cx="2704681" cy="6223279"/>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5" name="Google Shape;45;p7"/>
          <p:cNvSpPr txBox="1">
            <a:spLocks noGrp="1"/>
          </p:cNvSpPr>
          <p:nvPr>
            <p:ph type="body" idx="3"/>
          </p:nvPr>
        </p:nvSpPr>
        <p:spPr>
          <a:xfrm>
            <a:off x="3109586" y="2417807"/>
            <a:ext cx="2705744" cy="1007625"/>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6" name="Google Shape;46;p7"/>
          <p:cNvSpPr txBox="1">
            <a:spLocks noGrp="1"/>
          </p:cNvSpPr>
          <p:nvPr>
            <p:ph type="body" idx="4"/>
          </p:nvPr>
        </p:nvSpPr>
        <p:spPr>
          <a:xfrm>
            <a:off x="3109586" y="3425427"/>
            <a:ext cx="2705744" cy="6223279"/>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7" name="Google Shape;47;p7"/>
          <p:cNvSpPr txBox="1">
            <a:spLocks noGrp="1"/>
          </p:cNvSpPr>
          <p:nvPr>
            <p:ph type="dt" idx="10"/>
          </p:nvPr>
        </p:nvSpPr>
        <p:spPr>
          <a:xfrm>
            <a:off x="306070" y="10011256"/>
            <a:ext cx="1428327" cy="57507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2091484" y="10011256"/>
            <a:ext cx="1938443" cy="57507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4387003" y="10011256"/>
            <a:ext cx="1428327" cy="57507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306070" y="10011256"/>
            <a:ext cx="1428327" cy="57507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2091484" y="10011256"/>
            <a:ext cx="1938443" cy="57507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4387003" y="10011256"/>
            <a:ext cx="1428327" cy="57507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306071" y="430058"/>
            <a:ext cx="2013898" cy="183022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2393305" y="430061"/>
            <a:ext cx="3422033" cy="921865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306071" y="2260285"/>
            <a:ext cx="2013898" cy="7388424"/>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306070" y="10011256"/>
            <a:ext cx="1428327" cy="57507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2091484" y="10011256"/>
            <a:ext cx="1938443" cy="57507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4387003" y="10011256"/>
            <a:ext cx="1428327" cy="57507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199837" y="7560947"/>
            <a:ext cx="3672840" cy="89261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199837" y="965124"/>
            <a:ext cx="3672840" cy="648081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199837" y="8453563"/>
            <a:ext cx="3672840" cy="126765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306070" y="10011256"/>
            <a:ext cx="1428327" cy="57507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2091484" y="10011256"/>
            <a:ext cx="1938443" cy="57507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4387003" y="10011256"/>
            <a:ext cx="1428327" cy="57507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306070" y="432557"/>
            <a:ext cx="5509260" cy="18002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503496" y="3329885"/>
            <a:ext cx="7128391" cy="550926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306070" y="10011256"/>
            <a:ext cx="1428327" cy="57507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2091484" y="10011256"/>
            <a:ext cx="1938443" cy="57507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4387003" y="10011256"/>
            <a:ext cx="1428327" cy="57507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06070" y="432557"/>
            <a:ext cx="5509260" cy="1800225"/>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306070" y="2520320"/>
            <a:ext cx="5509260" cy="7128391"/>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306070" y="10011256"/>
            <a:ext cx="1428327" cy="57507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2091484" y="10011256"/>
            <a:ext cx="1938443" cy="57507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4387003" y="10011256"/>
            <a:ext cx="1428327" cy="57507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3"/>
        <p:cNvGrpSpPr/>
        <p:nvPr/>
      </p:nvGrpSpPr>
      <p:grpSpPr>
        <a:xfrm>
          <a:off x="0" y="0"/>
          <a:ext cx="0" cy="0"/>
          <a:chOff x="0" y="0"/>
          <a:chExt cx="0" cy="0"/>
        </a:xfrm>
      </p:grpSpPr>
      <p:sp>
        <p:nvSpPr>
          <p:cNvPr id="85" name="Google Shape;85;p13"/>
          <p:cNvSpPr/>
          <p:nvPr/>
        </p:nvSpPr>
        <p:spPr>
          <a:xfrm>
            <a:off x="0" y="8834659"/>
            <a:ext cx="6121400" cy="1966691"/>
          </a:xfrm>
          <a:prstGeom prst="rect">
            <a:avLst/>
          </a:prstGeom>
          <a:solidFill>
            <a:srgbClr val="001E42"/>
          </a:solidFill>
          <a:ln>
            <a:solidFill>
              <a:srgbClr val="00004C"/>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aphicFrame>
        <p:nvGraphicFramePr>
          <p:cNvPr id="86" name="Google Shape;86;p13"/>
          <p:cNvGraphicFramePr/>
          <p:nvPr>
            <p:extLst>
              <p:ext uri="{D42A27DB-BD31-4B8C-83A1-F6EECF244321}">
                <p14:modId xmlns:p14="http://schemas.microsoft.com/office/powerpoint/2010/main" val="642819016"/>
              </p:ext>
            </p:extLst>
          </p:nvPr>
        </p:nvGraphicFramePr>
        <p:xfrm>
          <a:off x="0" y="3240434"/>
          <a:ext cx="6121400" cy="5623025"/>
        </p:xfrm>
        <a:graphic>
          <a:graphicData uri="http://schemas.openxmlformats.org/drawingml/2006/table">
            <a:tbl>
              <a:tblPr firstRow="1" bandRow="1">
                <a:noFill/>
                <a:tableStyleId>{85403BBC-78DC-41D6-8A24-D862890723BF}</a:tableStyleId>
              </a:tblPr>
              <a:tblGrid>
                <a:gridCol w="1339250">
                  <a:extLst>
                    <a:ext uri="{9D8B030D-6E8A-4147-A177-3AD203B41FA5}">
                      <a16:colId xmlns:a16="http://schemas.microsoft.com/office/drawing/2014/main" val="20000"/>
                    </a:ext>
                  </a:extLst>
                </a:gridCol>
                <a:gridCol w="4782150">
                  <a:extLst>
                    <a:ext uri="{9D8B030D-6E8A-4147-A177-3AD203B41FA5}">
                      <a16:colId xmlns:a16="http://schemas.microsoft.com/office/drawing/2014/main" val="20001"/>
                    </a:ext>
                  </a:extLst>
                </a:gridCol>
              </a:tblGrid>
              <a:tr h="1339225">
                <a:tc>
                  <a:txBody>
                    <a:bodyPr/>
                    <a:lstStyle/>
                    <a:p>
                      <a:pPr marL="0" marR="0" lvl="0" indent="0" algn="l" rtl="0">
                        <a:spcBef>
                          <a:spcPts val="0"/>
                        </a:spcBef>
                        <a:spcAft>
                          <a:spcPts val="0"/>
                        </a:spcAft>
                        <a:buNone/>
                      </a:pPr>
                      <a:endParaRPr sz="16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6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u="none" strike="noStrike" cap="none" dirty="0">
                          <a:solidFill>
                            <a:schemeClr val="lt1"/>
                          </a:solidFill>
                        </a:rPr>
                        <a:t>Organizers</a:t>
                      </a:r>
                      <a:endParaRPr dirty="0"/>
                    </a:p>
                    <a:p>
                      <a:pPr marL="0" marR="0" lvl="0" indent="0" algn="l" rtl="0">
                        <a:spcBef>
                          <a:spcPts val="0"/>
                        </a:spcBef>
                        <a:spcAft>
                          <a:spcPts val="0"/>
                        </a:spcAft>
                        <a:buNone/>
                      </a:pPr>
                      <a:endParaRPr sz="16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600" b="1" i="0" u="none" strike="noStrike" cap="none" dirty="0">
                        <a:solidFill>
                          <a:schemeClr val="dk1"/>
                        </a:solidFill>
                        <a:latin typeface="Calibri"/>
                        <a:ea typeface="Calibri"/>
                        <a:cs typeface="Calibri"/>
                        <a:sym typeface="Calibri"/>
                      </a:endParaRPr>
                    </a:p>
                  </a:txBody>
                  <a:tcPr marL="77725" marR="77725" marT="39200" marB="392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gradFill>
                      <a:gsLst>
                        <a:gs pos="0">
                          <a:srgbClr val="02375F"/>
                        </a:gs>
                        <a:gs pos="50000">
                          <a:srgbClr val="055189"/>
                        </a:gs>
                        <a:gs pos="100000">
                          <a:srgbClr val="0661A5"/>
                        </a:gs>
                      </a:gsLst>
                      <a:lin ang="13500000" scaled="0"/>
                    </a:gradFill>
                  </a:tcPr>
                </a:tc>
                <a:tc>
                  <a:txBody>
                    <a:bodyPr/>
                    <a:lstStyle/>
                    <a:p>
                      <a:pPr marL="0" marR="0" lvl="0" indent="0" algn="l" rtl="0">
                        <a:spcBef>
                          <a:spcPts val="0"/>
                        </a:spcBef>
                        <a:spcAft>
                          <a:spcPts val="0"/>
                        </a:spcAft>
                        <a:buNone/>
                      </a:pPr>
                      <a:endParaRPr sz="1500" dirty="0">
                        <a:solidFill>
                          <a:srgbClr val="205867"/>
                        </a:solidFill>
                      </a:endParaRPr>
                    </a:p>
                  </a:txBody>
                  <a:tcPr marL="77725" marR="77725" marT="39200" marB="392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383800">
                <a:tc>
                  <a:txBody>
                    <a:bodyPr/>
                    <a:lstStyle/>
                    <a:p>
                      <a:pPr marL="0" marR="0" lvl="0" indent="0" algn="l" rtl="0">
                        <a:spcBef>
                          <a:spcPts val="0"/>
                        </a:spcBef>
                        <a:spcAft>
                          <a:spcPts val="0"/>
                        </a:spcAft>
                        <a:buNone/>
                      </a:pPr>
                      <a:endParaRPr sz="1600" b="1" i="0">
                        <a:solidFill>
                          <a:schemeClr val="dk1"/>
                        </a:solidFill>
                        <a:latin typeface="Calibri"/>
                        <a:ea typeface="Calibri"/>
                        <a:cs typeface="Calibri"/>
                        <a:sym typeface="Calibri"/>
                      </a:endParaRPr>
                    </a:p>
                    <a:p>
                      <a:pPr marL="0" marR="0" lvl="0" indent="0" algn="l" rtl="0">
                        <a:spcBef>
                          <a:spcPts val="1200"/>
                        </a:spcBef>
                        <a:spcAft>
                          <a:spcPts val="0"/>
                        </a:spcAft>
                        <a:buNone/>
                      </a:pPr>
                      <a:r>
                        <a:rPr lang="en-US" sz="1600" b="1" i="0">
                          <a:solidFill>
                            <a:schemeClr val="lt1"/>
                          </a:solidFill>
                          <a:latin typeface="Calibri"/>
                          <a:ea typeface="Calibri"/>
                          <a:cs typeface="Calibri"/>
                          <a:sym typeface="Calibri"/>
                        </a:rPr>
                        <a:t>Short Description</a:t>
                      </a:r>
                      <a:endParaRPr/>
                    </a:p>
                    <a:p>
                      <a:pPr marL="0" marR="0" lvl="0" indent="0" algn="l" rtl="0">
                        <a:spcBef>
                          <a:spcPts val="1200"/>
                        </a:spcBef>
                        <a:spcAft>
                          <a:spcPts val="0"/>
                        </a:spcAft>
                        <a:buNone/>
                      </a:pPr>
                      <a:endParaRPr sz="1600" b="1" i="0">
                        <a:solidFill>
                          <a:schemeClr val="dk1"/>
                        </a:solidFill>
                        <a:latin typeface="Calibri"/>
                        <a:ea typeface="Calibri"/>
                        <a:cs typeface="Calibri"/>
                        <a:sym typeface="Calibri"/>
                      </a:endParaRPr>
                    </a:p>
                  </a:txBody>
                  <a:tcPr marL="77725" marR="77725" marT="39200" marB="392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gradFill>
                      <a:gsLst>
                        <a:gs pos="0">
                          <a:srgbClr val="02375F"/>
                        </a:gs>
                        <a:gs pos="50000">
                          <a:srgbClr val="055189"/>
                        </a:gs>
                        <a:gs pos="100000">
                          <a:srgbClr val="0661A5"/>
                        </a:gs>
                      </a:gsLst>
                      <a:lin ang="13500000" scaled="0"/>
                    </a:gradFill>
                  </a:tcPr>
                </a:tc>
                <a:tc>
                  <a:txBody>
                    <a:bodyPr/>
                    <a:lstStyle/>
                    <a:p>
                      <a:pPr marL="0" marR="0" lvl="0" indent="0" algn="l" rtl="0">
                        <a:spcBef>
                          <a:spcPts val="0"/>
                        </a:spcBef>
                        <a:spcAft>
                          <a:spcPts val="0"/>
                        </a:spcAft>
                        <a:buNone/>
                      </a:pPr>
                      <a:endParaRPr sz="1500" dirty="0">
                        <a:solidFill>
                          <a:srgbClr val="205867"/>
                        </a:solidFill>
                      </a:endParaRPr>
                    </a:p>
                    <a:p>
                      <a:pPr marL="0" marR="0" lvl="0" indent="0" algn="l" rtl="0">
                        <a:spcBef>
                          <a:spcPts val="0"/>
                        </a:spcBef>
                        <a:spcAft>
                          <a:spcPts val="0"/>
                        </a:spcAft>
                        <a:buNone/>
                      </a:pPr>
                      <a:endParaRPr sz="1500" dirty="0">
                        <a:solidFill>
                          <a:srgbClr val="205867"/>
                        </a:solidFill>
                      </a:endParaRPr>
                    </a:p>
                    <a:p>
                      <a:pPr marL="0" marR="0" lvl="0" indent="0" algn="l" rtl="0">
                        <a:spcBef>
                          <a:spcPts val="0"/>
                        </a:spcBef>
                        <a:spcAft>
                          <a:spcPts val="0"/>
                        </a:spcAft>
                        <a:buNone/>
                      </a:pPr>
                      <a:endParaRPr sz="1500" dirty="0">
                        <a:solidFill>
                          <a:srgbClr val="205867"/>
                        </a:solidFill>
                      </a:endParaRPr>
                    </a:p>
                    <a:p>
                      <a:pPr marL="0" marR="0" lvl="0" indent="0" algn="l" rtl="0">
                        <a:spcBef>
                          <a:spcPts val="0"/>
                        </a:spcBef>
                        <a:spcAft>
                          <a:spcPts val="0"/>
                        </a:spcAft>
                        <a:buNone/>
                      </a:pPr>
                      <a:endParaRPr sz="1500" dirty="0">
                        <a:solidFill>
                          <a:srgbClr val="205867"/>
                        </a:solidFill>
                      </a:endParaRPr>
                    </a:p>
                  </a:txBody>
                  <a:tcPr marL="77725" marR="77725" marT="39200" marB="392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413525">
                <a:tc>
                  <a:txBody>
                    <a:bodyPr/>
                    <a:lstStyle/>
                    <a:p>
                      <a:pPr marL="0" marR="0" lvl="0" indent="0" algn="l" rtl="0">
                        <a:lnSpc>
                          <a:spcPct val="100000"/>
                        </a:lnSpc>
                        <a:spcBef>
                          <a:spcPts val="0"/>
                        </a:spcBef>
                        <a:spcAft>
                          <a:spcPts val="0"/>
                        </a:spcAft>
                        <a:buClr>
                          <a:schemeClr val="dk1"/>
                        </a:buClr>
                        <a:buSzPts val="1600"/>
                        <a:buFont typeface="Calibri"/>
                        <a:buNone/>
                      </a:pPr>
                      <a:endParaRPr sz="1600" b="1"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Calibri"/>
                        <a:buNone/>
                      </a:pPr>
                      <a:endParaRPr sz="1600" b="1"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600"/>
                        <a:buFont typeface="Calibri"/>
                        <a:buNone/>
                      </a:pPr>
                      <a:r>
                        <a:rPr lang="en-US" sz="1600" b="1" i="0">
                          <a:solidFill>
                            <a:schemeClr val="lt1"/>
                          </a:solidFill>
                          <a:latin typeface="Calibri"/>
                          <a:ea typeface="Calibri"/>
                          <a:cs typeface="Calibri"/>
                          <a:sym typeface="Calibri"/>
                        </a:rPr>
                        <a:t>Contents</a:t>
                      </a:r>
                      <a:endParaRPr/>
                    </a:p>
                    <a:p>
                      <a:pPr marL="0" marR="0" lvl="0" indent="0" algn="l" rtl="0">
                        <a:spcBef>
                          <a:spcPts val="0"/>
                        </a:spcBef>
                        <a:spcAft>
                          <a:spcPts val="0"/>
                        </a:spcAft>
                        <a:buNone/>
                      </a:pPr>
                      <a:endParaRPr sz="1600" i="0">
                        <a:solidFill>
                          <a:schemeClr val="dk1"/>
                        </a:solidFill>
                      </a:endParaRPr>
                    </a:p>
                  </a:txBody>
                  <a:tcPr marL="77725" marR="77725" marT="39200" marB="392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gradFill>
                      <a:gsLst>
                        <a:gs pos="0">
                          <a:srgbClr val="02375F"/>
                        </a:gs>
                        <a:gs pos="50000">
                          <a:srgbClr val="055189"/>
                        </a:gs>
                        <a:gs pos="100000">
                          <a:srgbClr val="0661A5"/>
                        </a:gs>
                      </a:gsLst>
                      <a:lin ang="13500000" scaled="0"/>
                    </a:gradFill>
                  </a:tcPr>
                </a:tc>
                <a:tc>
                  <a:txBody>
                    <a:bodyPr/>
                    <a:lstStyle/>
                    <a:p>
                      <a:pPr marL="0" marR="0" lvl="0" indent="0" algn="l" rtl="0">
                        <a:spcBef>
                          <a:spcPts val="0"/>
                        </a:spcBef>
                        <a:spcAft>
                          <a:spcPts val="0"/>
                        </a:spcAft>
                        <a:buNone/>
                      </a:pPr>
                      <a:endParaRPr sz="1500" dirty="0">
                        <a:solidFill>
                          <a:srgbClr val="205867"/>
                        </a:solidFill>
                      </a:endParaRPr>
                    </a:p>
                    <a:p>
                      <a:pPr marL="0" marR="0" lvl="0" indent="0" algn="l" rtl="0">
                        <a:spcBef>
                          <a:spcPts val="0"/>
                        </a:spcBef>
                        <a:spcAft>
                          <a:spcPts val="0"/>
                        </a:spcAft>
                        <a:buNone/>
                      </a:pPr>
                      <a:endParaRPr sz="1500" dirty="0">
                        <a:solidFill>
                          <a:srgbClr val="205867"/>
                        </a:solidFill>
                      </a:endParaRPr>
                    </a:p>
                    <a:p>
                      <a:pPr marL="0" marR="0" lvl="0" indent="0" algn="l" rtl="0">
                        <a:spcBef>
                          <a:spcPts val="0"/>
                        </a:spcBef>
                        <a:spcAft>
                          <a:spcPts val="0"/>
                        </a:spcAft>
                        <a:buNone/>
                      </a:pPr>
                      <a:endParaRPr sz="1500" dirty="0">
                        <a:solidFill>
                          <a:srgbClr val="205867"/>
                        </a:solidFill>
                      </a:endParaRPr>
                    </a:p>
                    <a:p>
                      <a:pPr marL="0" marR="0" lvl="0" indent="0" algn="l" rtl="0">
                        <a:spcBef>
                          <a:spcPts val="0"/>
                        </a:spcBef>
                        <a:spcAft>
                          <a:spcPts val="0"/>
                        </a:spcAft>
                        <a:buNone/>
                      </a:pPr>
                      <a:endParaRPr sz="1500" dirty="0">
                        <a:solidFill>
                          <a:srgbClr val="205867"/>
                        </a:solidFill>
                      </a:endParaRPr>
                    </a:p>
                    <a:p>
                      <a:pPr marL="0" marR="0" lvl="0" indent="0" algn="l" rtl="0">
                        <a:spcBef>
                          <a:spcPts val="0"/>
                        </a:spcBef>
                        <a:spcAft>
                          <a:spcPts val="0"/>
                        </a:spcAft>
                        <a:buNone/>
                      </a:pPr>
                      <a:endParaRPr sz="1500" dirty="0">
                        <a:solidFill>
                          <a:srgbClr val="205867"/>
                        </a:solidFill>
                      </a:endParaRPr>
                    </a:p>
                    <a:p>
                      <a:pPr marL="0" marR="0" lvl="0" indent="0" algn="l" rtl="0">
                        <a:spcBef>
                          <a:spcPts val="0"/>
                        </a:spcBef>
                        <a:spcAft>
                          <a:spcPts val="0"/>
                        </a:spcAft>
                        <a:buNone/>
                      </a:pPr>
                      <a:endParaRPr sz="1500" dirty="0">
                        <a:solidFill>
                          <a:srgbClr val="205867"/>
                        </a:solidFill>
                      </a:endParaRPr>
                    </a:p>
                  </a:txBody>
                  <a:tcPr marL="77725" marR="77725" marT="39200" marB="392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413525">
                <a:tc>
                  <a:txBody>
                    <a:bodyPr/>
                    <a:lstStyle/>
                    <a:p>
                      <a:pPr marL="0" marR="0" lvl="0" indent="0" algn="l" rtl="0">
                        <a:spcBef>
                          <a:spcPts val="0"/>
                        </a:spcBef>
                        <a:spcAft>
                          <a:spcPts val="0"/>
                        </a:spcAft>
                        <a:buNone/>
                      </a:pPr>
                      <a:endParaRPr sz="1600" b="1" i="0" dirty="0">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Clr>
                          <a:schemeClr val="lt1"/>
                        </a:buClr>
                        <a:buSzPts val="1600"/>
                        <a:buFont typeface="Calibri"/>
                        <a:buNone/>
                      </a:pPr>
                      <a:r>
                        <a:rPr lang="en-US" sz="1600" b="1" i="0" dirty="0">
                          <a:solidFill>
                            <a:schemeClr val="lt1"/>
                          </a:solidFill>
                          <a:latin typeface="Calibri"/>
                          <a:ea typeface="Calibri"/>
                          <a:cs typeface="Calibri"/>
                          <a:sym typeface="Calibri"/>
                        </a:rPr>
                        <a:t>CVs of the Organizers</a:t>
                      </a:r>
                      <a:endParaRPr sz="1600" b="1" i="0" dirty="0">
                        <a:solidFill>
                          <a:schemeClr val="lt1"/>
                        </a:solidFill>
                        <a:latin typeface="Calibri"/>
                        <a:ea typeface="Calibri"/>
                        <a:cs typeface="Calibri"/>
                        <a:sym typeface="Calibri"/>
                      </a:endParaRPr>
                    </a:p>
                  </a:txBody>
                  <a:tcPr marL="77725" marR="77725" marT="39200" marB="392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gradFill>
                      <a:gsLst>
                        <a:gs pos="0">
                          <a:srgbClr val="02375F"/>
                        </a:gs>
                        <a:gs pos="50000">
                          <a:srgbClr val="055189"/>
                        </a:gs>
                        <a:gs pos="100000">
                          <a:srgbClr val="0661A5"/>
                        </a:gs>
                      </a:gsLst>
                      <a:lin ang="13500000" scaled="0"/>
                    </a:gradFill>
                  </a:tcPr>
                </a:tc>
                <a:tc>
                  <a:txBody>
                    <a:bodyPr/>
                    <a:lstStyle/>
                    <a:p>
                      <a:pPr marL="0" marR="0" lvl="0" indent="0" algn="l" rtl="0">
                        <a:spcBef>
                          <a:spcPts val="0"/>
                        </a:spcBef>
                        <a:spcAft>
                          <a:spcPts val="0"/>
                        </a:spcAft>
                        <a:buNone/>
                      </a:pPr>
                      <a:endParaRPr sz="1500" dirty="0">
                        <a:solidFill>
                          <a:srgbClr val="205867"/>
                        </a:solidFill>
                      </a:endParaRPr>
                    </a:p>
                    <a:p>
                      <a:pPr marL="0" marR="0" lvl="0" indent="0" algn="l" rtl="0">
                        <a:spcBef>
                          <a:spcPts val="0"/>
                        </a:spcBef>
                        <a:spcAft>
                          <a:spcPts val="0"/>
                        </a:spcAft>
                        <a:buNone/>
                      </a:pPr>
                      <a:endParaRPr sz="1500" dirty="0">
                        <a:solidFill>
                          <a:srgbClr val="205867"/>
                        </a:solidFill>
                      </a:endParaRPr>
                    </a:p>
                    <a:p>
                      <a:pPr marL="0" marR="0" lvl="0" indent="0" algn="l" rtl="0">
                        <a:spcBef>
                          <a:spcPts val="0"/>
                        </a:spcBef>
                        <a:spcAft>
                          <a:spcPts val="0"/>
                        </a:spcAft>
                        <a:buNone/>
                      </a:pPr>
                      <a:endParaRPr sz="1500" dirty="0">
                        <a:solidFill>
                          <a:srgbClr val="205867"/>
                        </a:solidFill>
                      </a:endParaRPr>
                    </a:p>
                    <a:p>
                      <a:pPr marL="0" marR="0" lvl="0" indent="0" algn="l" rtl="0">
                        <a:spcBef>
                          <a:spcPts val="0"/>
                        </a:spcBef>
                        <a:spcAft>
                          <a:spcPts val="0"/>
                        </a:spcAft>
                        <a:buNone/>
                      </a:pPr>
                      <a:endParaRPr sz="1500" dirty="0">
                        <a:solidFill>
                          <a:srgbClr val="205867"/>
                        </a:solidFill>
                      </a:endParaRPr>
                    </a:p>
                    <a:p>
                      <a:pPr marL="0" marR="0" lvl="0" indent="0" algn="l" rtl="0">
                        <a:spcBef>
                          <a:spcPts val="0"/>
                        </a:spcBef>
                        <a:spcAft>
                          <a:spcPts val="0"/>
                        </a:spcAft>
                        <a:buNone/>
                      </a:pPr>
                      <a:endParaRPr sz="1500" dirty="0">
                        <a:solidFill>
                          <a:srgbClr val="205867"/>
                        </a:solidFill>
                      </a:endParaRPr>
                    </a:p>
                    <a:p>
                      <a:pPr marL="0" marR="0" lvl="0" indent="0" algn="l" rtl="0">
                        <a:spcBef>
                          <a:spcPts val="0"/>
                        </a:spcBef>
                        <a:spcAft>
                          <a:spcPts val="0"/>
                        </a:spcAft>
                        <a:buNone/>
                      </a:pPr>
                      <a:endParaRPr sz="1500" dirty="0">
                        <a:solidFill>
                          <a:srgbClr val="205867"/>
                        </a:solidFill>
                      </a:endParaRPr>
                    </a:p>
                  </a:txBody>
                  <a:tcPr marL="77725" marR="77725" marT="39200" marB="392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87" name="Google Shape;87;p13"/>
          <p:cNvSpPr/>
          <p:nvPr/>
        </p:nvSpPr>
        <p:spPr>
          <a:xfrm>
            <a:off x="1" y="2737296"/>
            <a:ext cx="6177388" cy="503138"/>
          </a:xfrm>
          <a:prstGeom prst="rect">
            <a:avLst/>
          </a:prstGeom>
          <a:solidFill>
            <a:srgbClr val="F1BC2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8" name="Google Shape;88;p13"/>
          <p:cNvSpPr txBox="1">
            <a:spLocks noGrp="1"/>
          </p:cNvSpPr>
          <p:nvPr>
            <p:ph type="title"/>
          </p:nvPr>
        </p:nvSpPr>
        <p:spPr>
          <a:xfrm>
            <a:off x="442452" y="2809151"/>
            <a:ext cx="5672731" cy="390238"/>
          </a:xfrm>
          <a:prstGeom prst="rect">
            <a:avLst/>
          </a:prstGeom>
          <a:noFill/>
          <a:ln>
            <a:noFill/>
          </a:ln>
        </p:spPr>
        <p:txBody>
          <a:bodyPr spcFirstLastPara="1" wrap="square" lIns="91425" tIns="45700" rIns="91425" bIns="45700" anchor="ctr" anchorCtr="0">
            <a:normAutofit fontScale="90000"/>
          </a:bodyPr>
          <a:lstStyle/>
          <a:p>
            <a:pPr lvl="0">
              <a:buSzPts val="1600"/>
            </a:pPr>
            <a:r>
              <a:rPr lang="en-US" sz="1600" b="1" dirty="0"/>
              <a:t>Workshop title</a:t>
            </a:r>
            <a:r>
              <a:rPr lang="en-US" sz="1600" dirty="0"/>
              <a:t>: </a:t>
            </a:r>
            <a:r>
              <a:rPr lang="en-US" sz="1600" b="1" dirty="0"/>
              <a:t>Understanding Inner States of Humans using Measurements of “Invisibles” - ”</a:t>
            </a:r>
            <a:r>
              <a:rPr lang="en-US" sz="1600" b="1" dirty="0" err="1"/>
              <a:t>Empatho-Kinaesthetic</a:t>
            </a:r>
            <a:r>
              <a:rPr lang="en-US" sz="1600" b="1" dirty="0"/>
              <a:t>” Sensing</a:t>
            </a:r>
            <a:r>
              <a:rPr lang="en-US" sz="1600" dirty="0"/>
              <a:t> </a:t>
            </a:r>
            <a:endParaRPr dirty="0"/>
          </a:p>
        </p:txBody>
      </p:sp>
      <p:pic>
        <p:nvPicPr>
          <p:cNvPr id="95" name="Google Shape;95;p13" descr="A picture containing text, clipart&#10;&#10;Description automatically generated"/>
          <p:cNvPicPr preferRelativeResize="0"/>
          <p:nvPr/>
        </p:nvPicPr>
        <p:blipFill rotWithShape="1">
          <a:blip r:embed="rId3">
            <a:alphaModFix/>
          </a:blip>
          <a:srcRect/>
          <a:stretch/>
        </p:blipFill>
        <p:spPr>
          <a:xfrm>
            <a:off x="180380" y="10335474"/>
            <a:ext cx="1091095" cy="323287"/>
          </a:xfrm>
          <a:prstGeom prst="rect">
            <a:avLst/>
          </a:prstGeom>
          <a:noFill/>
          <a:ln>
            <a:noFill/>
          </a:ln>
        </p:spPr>
      </p:pic>
      <p:pic>
        <p:nvPicPr>
          <p:cNvPr id="96" name="Google Shape;96;p13" descr="Icon&#10;&#10;Description automatically generated"/>
          <p:cNvPicPr preferRelativeResize="0"/>
          <p:nvPr/>
        </p:nvPicPr>
        <p:blipFill rotWithShape="1">
          <a:blip r:embed="rId4">
            <a:alphaModFix/>
          </a:blip>
          <a:srcRect/>
          <a:stretch/>
        </p:blipFill>
        <p:spPr>
          <a:xfrm>
            <a:off x="5230490" y="10269483"/>
            <a:ext cx="695411" cy="455269"/>
          </a:xfrm>
          <a:prstGeom prst="rect">
            <a:avLst/>
          </a:prstGeom>
          <a:noFill/>
          <a:ln>
            <a:noFill/>
          </a:ln>
        </p:spPr>
      </p:pic>
      <p:sp>
        <p:nvSpPr>
          <p:cNvPr id="17" name="Google Shape;89;p13">
            <a:extLst>
              <a:ext uri="{FF2B5EF4-FFF2-40B4-BE49-F238E27FC236}">
                <a16:creationId xmlns:a16="http://schemas.microsoft.com/office/drawing/2014/main" id="{C7098CA2-92A3-09EB-40AF-F3DBEC579B04}"/>
              </a:ext>
            </a:extLst>
          </p:cNvPr>
          <p:cNvSpPr txBox="1"/>
          <p:nvPr/>
        </p:nvSpPr>
        <p:spPr>
          <a:xfrm>
            <a:off x="1383179" y="4610878"/>
            <a:ext cx="4732003" cy="1328478"/>
          </a:xfrm>
          <a:prstGeom prst="rect">
            <a:avLst/>
          </a:prstGeom>
          <a:noFill/>
          <a:ln>
            <a:noFill/>
          </a:ln>
        </p:spPr>
        <p:txBody>
          <a:bodyPr spcFirstLastPara="1" wrap="square" lIns="91425" tIns="45700" rIns="91425" bIns="45700" anchor="ctr" anchorCtr="0">
            <a:noAutofit/>
          </a:bodyPr>
          <a:lstStyle/>
          <a:p>
            <a:pPr lvl="0" algn="just">
              <a:buClr>
                <a:schemeClr val="lt1"/>
              </a:buClr>
              <a:buSzPts val="1600"/>
            </a:pPr>
            <a:r>
              <a:rPr lang="en-US" sz="1100" dirty="0">
                <a:solidFill>
                  <a:schemeClr val="tx1"/>
                </a:solidFill>
                <a:latin typeface="Calibri" panose="020F0502020204030204" pitchFamily="34" charset="0"/>
                <a:cs typeface="Calibri" panose="020F0502020204030204" pitchFamily="34" charset="0"/>
              </a:rPr>
              <a:t>Every movement of the body of a living being is the result of mechanisms of action taking place inside of the body and interactions between them. The body's motor functions are initiated and regulated by neuronal processes and, more complex movements, controlled by sensitive body perception and cognition. Depending on the physical constitution, state of health or stress, and movements, parameters of the (interaction) mechanisms change. We call this concept “</a:t>
            </a:r>
            <a:r>
              <a:rPr lang="en-US" sz="1100" dirty="0" err="1">
                <a:solidFill>
                  <a:schemeClr val="tx1"/>
                </a:solidFill>
                <a:latin typeface="Calibri" panose="020F0502020204030204" pitchFamily="34" charset="0"/>
                <a:cs typeface="Calibri" panose="020F0502020204030204" pitchFamily="34" charset="0"/>
              </a:rPr>
              <a:t>empatho-kinaesthetic</a:t>
            </a:r>
            <a:r>
              <a:rPr lang="en-US" sz="1100" dirty="0">
                <a:solidFill>
                  <a:schemeClr val="tx1"/>
                </a:solidFill>
                <a:latin typeface="Calibri" panose="020F0502020204030204" pitchFamily="34" charset="0"/>
                <a:cs typeface="Calibri" panose="020F0502020204030204" pitchFamily="34" charset="0"/>
              </a:rPr>
              <a:t>” sensing.</a:t>
            </a:r>
          </a:p>
        </p:txBody>
      </p:sp>
      <p:sp>
        <p:nvSpPr>
          <p:cNvPr id="18" name="Google Shape;89;p13">
            <a:extLst>
              <a:ext uri="{FF2B5EF4-FFF2-40B4-BE49-F238E27FC236}">
                <a16:creationId xmlns:a16="http://schemas.microsoft.com/office/drawing/2014/main" id="{881040CA-C242-501F-32A4-7068FDC20E7D}"/>
              </a:ext>
            </a:extLst>
          </p:cNvPr>
          <p:cNvSpPr txBox="1"/>
          <p:nvPr/>
        </p:nvSpPr>
        <p:spPr>
          <a:xfrm>
            <a:off x="1383178" y="6335771"/>
            <a:ext cx="4738221" cy="720080"/>
          </a:xfrm>
          <a:prstGeom prst="rect">
            <a:avLst/>
          </a:prstGeom>
          <a:noFill/>
          <a:ln>
            <a:noFill/>
          </a:ln>
        </p:spPr>
        <p:txBody>
          <a:bodyPr spcFirstLastPara="1" wrap="square" lIns="91425" tIns="45700" rIns="91425" bIns="45700" anchor="ctr" anchorCtr="0">
            <a:noAutofit/>
          </a:bodyPr>
          <a:lstStyle/>
          <a:p>
            <a:pPr lvl="0" algn="just">
              <a:buClr>
                <a:schemeClr val="lt1"/>
              </a:buClr>
              <a:buSzPts val="1600"/>
            </a:pPr>
            <a:r>
              <a:rPr lang="en-US" sz="1100" dirty="0">
                <a:solidFill>
                  <a:schemeClr val="tx1"/>
                </a:solidFill>
                <a:latin typeface="Calibri"/>
                <a:ea typeface="Calibri"/>
                <a:cs typeface="Calibri"/>
                <a:sym typeface="Calibri"/>
              </a:rPr>
              <a:t>The symposium will focus on new ideas, sensors, and technologies such as radar, radio, laser, and camera sensors (called “Invisibles”) to improve the diagnosis process and the daily lives of patients and physicians. It will bring together technical experts in biomedical signal processing and physicians specializing in patient care. The symposium will provide a forum for academia, clinicians, industry, health insurance, and governing bodies to exchange ideas and promote collaboration.</a:t>
            </a:r>
          </a:p>
        </p:txBody>
      </p:sp>
      <p:pic>
        <p:nvPicPr>
          <p:cNvPr id="7" name="Picture 6">
            <a:extLst>
              <a:ext uri="{FF2B5EF4-FFF2-40B4-BE49-F238E27FC236}">
                <a16:creationId xmlns:a16="http://schemas.microsoft.com/office/drawing/2014/main" id="{378DF3E2-B7DF-2115-C3CB-8F00F3764051}"/>
              </a:ext>
            </a:extLst>
          </p:cNvPr>
          <p:cNvPicPr>
            <a:picLocks noChangeAspect="1"/>
          </p:cNvPicPr>
          <p:nvPr/>
        </p:nvPicPr>
        <p:blipFill rotWithShape="1">
          <a:blip r:embed="rId5"/>
          <a:srcRect l="2947" t="21698" r="14553" b="4542"/>
          <a:stretch/>
        </p:blipFill>
        <p:spPr>
          <a:xfrm>
            <a:off x="0" y="396240"/>
            <a:ext cx="6121400" cy="2358047"/>
          </a:xfrm>
          <a:prstGeom prst="rect">
            <a:avLst/>
          </a:prstGeom>
        </p:spPr>
      </p:pic>
      <p:sp>
        <p:nvSpPr>
          <p:cNvPr id="26" name="Google Shape;87;p13">
            <a:extLst>
              <a:ext uri="{FF2B5EF4-FFF2-40B4-BE49-F238E27FC236}">
                <a16:creationId xmlns:a16="http://schemas.microsoft.com/office/drawing/2014/main" id="{7A2AEB88-7AFF-9DEC-182F-144386383D9E}"/>
              </a:ext>
            </a:extLst>
          </p:cNvPr>
          <p:cNvSpPr/>
          <p:nvPr/>
        </p:nvSpPr>
        <p:spPr>
          <a:xfrm>
            <a:off x="1" y="-4576"/>
            <a:ext cx="6121397" cy="400816"/>
          </a:xfrm>
          <a:prstGeom prst="rect">
            <a:avLst/>
          </a:prstGeom>
          <a:solidFill>
            <a:srgbClr val="F1BC2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 name="Google Shape;89;p13">
            <a:extLst>
              <a:ext uri="{FF2B5EF4-FFF2-40B4-BE49-F238E27FC236}">
                <a16:creationId xmlns:a16="http://schemas.microsoft.com/office/drawing/2014/main" id="{170FC0CA-CE86-177E-1963-205FF36D9FC1}"/>
              </a:ext>
            </a:extLst>
          </p:cNvPr>
          <p:cNvSpPr txBox="1"/>
          <p:nvPr/>
        </p:nvSpPr>
        <p:spPr>
          <a:xfrm>
            <a:off x="759926" y="-141144"/>
            <a:ext cx="4540250" cy="72008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600"/>
              <a:buFont typeface="Calibri"/>
              <a:buNone/>
            </a:pPr>
            <a:r>
              <a:rPr lang="en-US" sz="1800" b="1" dirty="0">
                <a:solidFill>
                  <a:schemeClr val="bg1"/>
                </a:solidFill>
                <a:effectLst>
                  <a:outerShdw blurRad="38100" dist="38100" dir="2700000" algn="tl">
                    <a:srgbClr val="000000">
                      <a:alpha val="43137"/>
                    </a:srgbClr>
                  </a:outerShdw>
                </a:effectLst>
                <a:latin typeface="Calibri"/>
                <a:cs typeface="Calibri"/>
                <a:sym typeface="Calibri"/>
              </a:rPr>
              <a:t>www.bhi-bsn-2022.org</a:t>
            </a:r>
            <a:endParaRPr sz="1600" dirty="0">
              <a:solidFill>
                <a:schemeClr val="bg1"/>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C22076B8-C95F-DA1D-BBA5-F0A59180E94B}"/>
              </a:ext>
            </a:extLst>
          </p:cNvPr>
          <p:cNvSpPr txBox="1"/>
          <p:nvPr/>
        </p:nvSpPr>
        <p:spPr>
          <a:xfrm>
            <a:off x="1383180" y="3401709"/>
            <a:ext cx="4732003" cy="1046440"/>
          </a:xfrm>
          <a:prstGeom prst="rect">
            <a:avLst/>
          </a:prstGeom>
          <a:noFill/>
        </p:spPr>
        <p:txBody>
          <a:bodyPr wrap="square" rtlCol="0">
            <a:spAutoFit/>
          </a:bodyPr>
          <a:lstStyle/>
          <a:p>
            <a:pPr>
              <a:spcBef>
                <a:spcPts val="400"/>
              </a:spcBef>
            </a:pPr>
            <a:r>
              <a:rPr lang="en-US" sz="1100" b="1" dirty="0">
                <a:latin typeface="Calibri" panose="020F0502020204030204" pitchFamily="34" charset="0"/>
                <a:cs typeface="Calibri" panose="020F0502020204030204" pitchFamily="34" charset="0"/>
              </a:rPr>
              <a:t>Prof. </a:t>
            </a:r>
            <a:r>
              <a:rPr lang="en-US" sz="1100" b="1" dirty="0" err="1">
                <a:latin typeface="Calibri" panose="020F0502020204030204" pitchFamily="34" charset="0"/>
                <a:cs typeface="Calibri" panose="020F0502020204030204" pitchFamily="34" charset="0"/>
              </a:rPr>
              <a:t>Bjoern</a:t>
            </a:r>
            <a:r>
              <a:rPr lang="en-US" sz="1100" b="1" dirty="0">
                <a:latin typeface="Calibri" panose="020F0502020204030204" pitchFamily="34" charset="0"/>
                <a:cs typeface="Calibri" panose="020F0502020204030204" pitchFamily="34" charset="0"/>
              </a:rPr>
              <a:t> M. </a:t>
            </a:r>
            <a:r>
              <a:rPr lang="en-US" sz="1100" b="1" dirty="0" err="1">
                <a:latin typeface="Calibri" panose="020F0502020204030204" pitchFamily="34" charset="0"/>
                <a:cs typeface="Calibri" panose="020F0502020204030204" pitchFamily="34" charset="0"/>
              </a:rPr>
              <a:t>Eskofier</a:t>
            </a:r>
            <a:r>
              <a:rPr lang="en-US" sz="1100" dirty="0">
                <a:latin typeface="Calibri" panose="020F0502020204030204" pitchFamily="34" charset="0"/>
                <a:cs typeface="Calibri" panose="020F0502020204030204" pitchFamily="34" charset="0"/>
              </a:rPr>
              <a:t>, Machine Learning and Data Analytics (</a:t>
            </a:r>
            <a:r>
              <a:rPr lang="en-US" sz="1100" dirty="0" err="1">
                <a:latin typeface="Calibri" panose="020F0502020204030204" pitchFamily="34" charset="0"/>
                <a:cs typeface="Calibri" panose="020F0502020204030204" pitchFamily="34" charset="0"/>
              </a:rPr>
              <a:t>MaD</a:t>
            </a:r>
            <a:r>
              <a:rPr lang="en-US" sz="1100" dirty="0">
                <a:latin typeface="Calibri" panose="020F0502020204030204" pitchFamily="34" charset="0"/>
                <a:cs typeface="Calibri" panose="020F0502020204030204" pitchFamily="34" charset="0"/>
              </a:rPr>
              <a:t>) Lab, FAU</a:t>
            </a:r>
            <a:endParaRPr lang="en-US" sz="1100" b="1" dirty="0">
              <a:latin typeface="Calibri" panose="020F0502020204030204" pitchFamily="34" charset="0"/>
              <a:cs typeface="Calibri" panose="020F0502020204030204" pitchFamily="34" charset="0"/>
            </a:endParaRPr>
          </a:p>
          <a:p>
            <a:pPr>
              <a:spcBef>
                <a:spcPts val="400"/>
              </a:spcBef>
            </a:pPr>
            <a:r>
              <a:rPr lang="en-US" sz="1100" b="1" dirty="0">
                <a:latin typeface="Calibri" panose="020F0502020204030204" pitchFamily="34" charset="0"/>
                <a:cs typeface="Calibri" panose="020F0502020204030204" pitchFamily="34" charset="0"/>
              </a:rPr>
              <a:t>Prof. Anne </a:t>
            </a:r>
            <a:r>
              <a:rPr lang="en-US" sz="1100" b="1" dirty="0" err="1">
                <a:latin typeface="Calibri" panose="020F0502020204030204" pitchFamily="34" charset="0"/>
                <a:cs typeface="Calibri" panose="020F0502020204030204" pitchFamily="34" charset="0"/>
              </a:rPr>
              <a:t>Koelewijn</a:t>
            </a:r>
            <a:r>
              <a:rPr lang="en-US" sz="1100" b="1" dirty="0">
                <a:latin typeface="Calibri" panose="020F0502020204030204" pitchFamily="34" charset="0"/>
                <a:cs typeface="Calibri" panose="020F0502020204030204" pitchFamily="34" charset="0"/>
              </a:rPr>
              <a:t>, </a:t>
            </a:r>
            <a:r>
              <a:rPr lang="en-GB" sz="1100" dirty="0">
                <a:latin typeface="Calibri" panose="020F0502020204030204" pitchFamily="34" charset="0"/>
                <a:cs typeface="Calibri" panose="020F0502020204030204" pitchFamily="34" charset="0"/>
              </a:rPr>
              <a:t>Junior Professorship for Computational Movement Science, FAU</a:t>
            </a:r>
          </a:p>
          <a:p>
            <a:pPr>
              <a:spcBef>
                <a:spcPts val="400"/>
              </a:spcBef>
            </a:pPr>
            <a:r>
              <a:rPr lang="en-US" sz="1100" b="1" dirty="0">
                <a:latin typeface="Calibri" panose="020F0502020204030204" pitchFamily="34" charset="0"/>
                <a:cs typeface="Calibri" panose="020F0502020204030204" pitchFamily="34" charset="0"/>
              </a:rPr>
              <a:t>Prof. Martin </a:t>
            </a:r>
            <a:r>
              <a:rPr lang="en-US" sz="1100" b="1" dirty="0" err="1">
                <a:latin typeface="Calibri" panose="020F0502020204030204" pitchFamily="34" charset="0"/>
                <a:cs typeface="Calibri" panose="020F0502020204030204" pitchFamily="34" charset="0"/>
              </a:rPr>
              <a:t>Vossiek</a:t>
            </a:r>
            <a:r>
              <a:rPr lang="en-US" sz="1100" dirty="0">
                <a:latin typeface="Calibri" panose="020F0502020204030204" pitchFamily="34" charset="0"/>
                <a:cs typeface="Calibri" panose="020F0502020204030204" pitchFamily="34" charset="0"/>
              </a:rPr>
              <a:t>, ﻿Institute of Microwaves and Photonics, FAU</a:t>
            </a:r>
            <a:endParaRPr lang="en-GB" sz="1100" dirty="0">
              <a:latin typeface="Calibri" panose="020F0502020204030204" pitchFamily="34" charset="0"/>
              <a:cs typeface="Calibri" panose="020F0502020204030204" pitchFamily="34" charset="0"/>
            </a:endParaRPr>
          </a:p>
          <a:p>
            <a:pPr algn="r">
              <a:spcBef>
                <a:spcPts val="400"/>
              </a:spcBef>
            </a:pPr>
            <a:r>
              <a:rPr lang="en-GB" sz="800" dirty="0"/>
              <a:t>Co-organizers: Misha Sadeghi, Falk Pulsmeyer</a:t>
            </a:r>
          </a:p>
        </p:txBody>
      </p:sp>
      <p:sp>
        <p:nvSpPr>
          <p:cNvPr id="3" name="TextBox 2">
            <a:extLst>
              <a:ext uri="{FF2B5EF4-FFF2-40B4-BE49-F238E27FC236}">
                <a16:creationId xmlns:a16="http://schemas.microsoft.com/office/drawing/2014/main" id="{56E93ABA-A93C-A616-EF1C-3D6EFC7867ED}"/>
              </a:ext>
            </a:extLst>
          </p:cNvPr>
          <p:cNvSpPr txBox="1"/>
          <p:nvPr/>
        </p:nvSpPr>
        <p:spPr>
          <a:xfrm>
            <a:off x="2866621" y="7385993"/>
            <a:ext cx="1680493" cy="1615827"/>
          </a:xfrm>
          <a:prstGeom prst="rect">
            <a:avLst/>
          </a:prstGeom>
          <a:noFill/>
        </p:spPr>
        <p:txBody>
          <a:bodyPr wrap="square" rtlCol="0">
            <a:spAutoFit/>
          </a:bodyPr>
          <a:lstStyle/>
          <a:p>
            <a:pPr algn="just"/>
            <a:r>
              <a:rPr lang="en-US" sz="900" dirty="0" err="1">
                <a:latin typeface="Calibri" panose="020F0502020204030204" pitchFamily="34" charset="0"/>
                <a:cs typeface="Calibri" panose="020F0502020204030204" pitchFamily="34" charset="0"/>
              </a:rPr>
              <a:t>Bjoern</a:t>
            </a:r>
            <a:r>
              <a:rPr lang="en-US" sz="900" dirty="0">
                <a:latin typeface="Calibri" panose="020F0502020204030204" pitchFamily="34" charset="0"/>
                <a:cs typeface="Calibri" panose="020F0502020204030204" pitchFamily="34" charset="0"/>
              </a:rPr>
              <a:t> M. </a:t>
            </a:r>
            <a:r>
              <a:rPr lang="en-US" sz="900" dirty="0" err="1">
                <a:latin typeface="Calibri" panose="020F0502020204030204" pitchFamily="34" charset="0"/>
                <a:cs typeface="Calibri" panose="020F0502020204030204" pitchFamily="34" charset="0"/>
              </a:rPr>
              <a:t>Eskofier</a:t>
            </a:r>
            <a:r>
              <a:rPr lang="en-US" sz="900" dirty="0">
                <a:latin typeface="Calibri" panose="020F0502020204030204" pitchFamily="34" charset="0"/>
                <a:cs typeface="Calibri" panose="020F0502020204030204" pitchFamily="34" charset="0"/>
              </a:rPr>
              <a:t> is head of the </a:t>
            </a:r>
            <a:r>
              <a:rPr lang="en-US" sz="900" dirty="0" err="1">
                <a:latin typeface="Calibri" panose="020F0502020204030204" pitchFamily="34" charset="0"/>
                <a:cs typeface="Calibri" panose="020F0502020204030204" pitchFamily="34" charset="0"/>
              </a:rPr>
              <a:t>MaD</a:t>
            </a:r>
            <a:r>
              <a:rPr lang="en-US" sz="900" dirty="0">
                <a:latin typeface="Calibri" panose="020F0502020204030204" pitchFamily="34" charset="0"/>
                <a:cs typeface="Calibri" panose="020F0502020204030204" pitchFamily="34" charset="0"/>
              </a:rPr>
              <a:t> Lab and Department of Artificial Intelligence in Biomedical Engineering at FAU. His lab has 35 co-workers who research machine learning and </a:t>
            </a:r>
            <a:r>
              <a:rPr lang="en-US" sz="900" dirty="0" err="1">
                <a:latin typeface="Calibri" panose="020F0502020204030204" pitchFamily="34" charset="0"/>
                <a:cs typeface="Calibri" panose="020F0502020204030204" pitchFamily="34" charset="0"/>
              </a:rPr>
              <a:t>biosignal</a:t>
            </a:r>
            <a:r>
              <a:rPr lang="en-US" sz="900" dirty="0">
                <a:latin typeface="Calibri" panose="020F0502020204030204" pitchFamily="34" charset="0"/>
                <a:cs typeface="Calibri" panose="020F0502020204030204" pitchFamily="34" charset="0"/>
              </a:rPr>
              <a:t> analysis for wearable sensors in sports and health care to increase human wellbeing. </a:t>
            </a:r>
          </a:p>
          <a:p>
            <a:pPr algn="just"/>
            <a:endParaRPr lang="en-US" sz="900" dirty="0">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4DCC1CA9-8525-FCCA-24D4-BE96AB3B46AA}"/>
              </a:ext>
            </a:extLst>
          </p:cNvPr>
          <p:cNvSpPr txBox="1"/>
          <p:nvPr/>
        </p:nvSpPr>
        <p:spPr>
          <a:xfrm>
            <a:off x="4440907" y="7382123"/>
            <a:ext cx="1736482" cy="1615827"/>
          </a:xfrm>
          <a:prstGeom prst="rect">
            <a:avLst/>
          </a:prstGeom>
          <a:noFill/>
        </p:spPr>
        <p:txBody>
          <a:bodyPr wrap="square" rtlCol="0">
            <a:spAutoFit/>
          </a:bodyPr>
          <a:lstStyle/>
          <a:p>
            <a:pPr algn="just"/>
            <a:r>
              <a:rPr lang="en-US" sz="900" dirty="0">
                <a:latin typeface="Calibri" panose="020F0502020204030204" pitchFamily="34" charset="0"/>
                <a:cs typeface="Calibri" panose="020F0502020204030204" pitchFamily="34" charset="0"/>
              </a:rPr>
              <a:t>Anne </a:t>
            </a:r>
            <a:r>
              <a:rPr lang="en-US" sz="900" dirty="0" err="1">
                <a:latin typeface="Calibri" panose="020F0502020204030204" pitchFamily="34" charset="0"/>
                <a:cs typeface="Calibri" panose="020F0502020204030204" pitchFamily="34" charset="0"/>
              </a:rPr>
              <a:t>Koelewijn</a:t>
            </a:r>
            <a:r>
              <a:rPr lang="en-US" sz="900" dirty="0">
                <a:latin typeface="Calibri" panose="020F0502020204030204" pitchFamily="34" charset="0"/>
                <a:cs typeface="Calibri" panose="020F0502020204030204" pitchFamily="34" charset="0"/>
              </a:rPr>
              <a:t> leads the “Biomechanical Motion Analysis and Creation (</a:t>
            </a:r>
            <a:r>
              <a:rPr lang="en-US" sz="900" dirty="0" err="1">
                <a:latin typeface="Calibri" panose="020F0502020204030204" pitchFamily="34" charset="0"/>
                <a:cs typeface="Calibri" panose="020F0502020204030204" pitchFamily="34" charset="0"/>
              </a:rPr>
              <a:t>BioMAC</a:t>
            </a:r>
            <a:r>
              <a:rPr lang="en-US" sz="900" dirty="0">
                <a:latin typeface="Calibri" panose="020F0502020204030204" pitchFamily="34" charset="0"/>
                <a:cs typeface="Calibri" panose="020F0502020204030204" pitchFamily="34" charset="0"/>
              </a:rPr>
              <a:t>)” group at </a:t>
            </a:r>
            <a:r>
              <a:rPr lang="en-US" sz="900" dirty="0" err="1">
                <a:latin typeface="Calibri" panose="020F0502020204030204" pitchFamily="34" charset="0"/>
                <a:cs typeface="Calibri" panose="020F0502020204030204" pitchFamily="34" charset="0"/>
              </a:rPr>
              <a:t>MaD</a:t>
            </a:r>
            <a:r>
              <a:rPr lang="en-US" sz="900" dirty="0">
                <a:latin typeface="Calibri" panose="020F0502020204030204" pitchFamily="34" charset="0"/>
                <a:cs typeface="Calibri" panose="020F0502020204030204" pitchFamily="34" charset="0"/>
              </a:rPr>
              <a:t> Lab at Department of Artificial Intelligence in Biomedical Engineering at FAU. This group develops methods for accurate analysis and simulation of human motion, focused on gait. </a:t>
            </a:r>
          </a:p>
          <a:p>
            <a:pPr algn="just"/>
            <a:r>
              <a:rPr lang="en-US" sz="900" dirty="0">
                <a:latin typeface="Calibri" panose="020F0502020204030204" pitchFamily="34" charset="0"/>
                <a:cs typeface="Calibri" panose="020F0502020204030204" pitchFamily="34" charset="0"/>
              </a:rPr>
              <a:t> </a:t>
            </a:r>
          </a:p>
        </p:txBody>
      </p:sp>
      <p:graphicFrame>
        <p:nvGraphicFramePr>
          <p:cNvPr id="8" name="Table 8">
            <a:extLst>
              <a:ext uri="{FF2B5EF4-FFF2-40B4-BE49-F238E27FC236}">
                <a16:creationId xmlns:a16="http://schemas.microsoft.com/office/drawing/2014/main" id="{64157FB4-021A-E02D-38E7-46F53FD68930}"/>
              </a:ext>
            </a:extLst>
          </p:cNvPr>
          <p:cNvGraphicFramePr>
            <a:graphicFrameLocks noGrp="1"/>
          </p:cNvGraphicFramePr>
          <p:nvPr>
            <p:extLst>
              <p:ext uri="{D42A27DB-BD31-4B8C-83A1-F6EECF244321}">
                <p14:modId xmlns:p14="http://schemas.microsoft.com/office/powerpoint/2010/main" val="1124046684"/>
              </p:ext>
            </p:extLst>
          </p:nvPr>
        </p:nvGraphicFramePr>
        <p:xfrm>
          <a:off x="1414748" y="5973531"/>
          <a:ext cx="4080933" cy="370840"/>
        </p:xfrm>
        <a:graphic>
          <a:graphicData uri="http://schemas.openxmlformats.org/drawingml/2006/table">
            <a:tbl>
              <a:tblPr firstRow="1" bandRow="1">
                <a:tableStyleId>{2D5ABB26-0587-4C30-8999-92F81FD0307C}</a:tableStyleId>
              </a:tblPr>
              <a:tblGrid>
                <a:gridCol w="1360311">
                  <a:extLst>
                    <a:ext uri="{9D8B030D-6E8A-4147-A177-3AD203B41FA5}">
                      <a16:colId xmlns:a16="http://schemas.microsoft.com/office/drawing/2014/main" val="403356453"/>
                    </a:ext>
                  </a:extLst>
                </a:gridCol>
                <a:gridCol w="1360311">
                  <a:extLst>
                    <a:ext uri="{9D8B030D-6E8A-4147-A177-3AD203B41FA5}">
                      <a16:colId xmlns:a16="http://schemas.microsoft.com/office/drawing/2014/main" val="2962201964"/>
                    </a:ext>
                  </a:extLst>
                </a:gridCol>
                <a:gridCol w="1360311">
                  <a:extLst>
                    <a:ext uri="{9D8B030D-6E8A-4147-A177-3AD203B41FA5}">
                      <a16:colId xmlns:a16="http://schemas.microsoft.com/office/drawing/2014/main" val="2017076013"/>
                    </a:ext>
                  </a:extLst>
                </a:gridCol>
              </a:tblGrid>
              <a:tr h="370840">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141553497"/>
                  </a:ext>
                </a:extLst>
              </a:tr>
            </a:tbl>
          </a:graphicData>
        </a:graphic>
      </p:graphicFrame>
      <p:sp>
        <p:nvSpPr>
          <p:cNvPr id="22" name="Google Shape;89;p13">
            <a:extLst>
              <a:ext uri="{FF2B5EF4-FFF2-40B4-BE49-F238E27FC236}">
                <a16:creationId xmlns:a16="http://schemas.microsoft.com/office/drawing/2014/main" id="{71139915-6B01-3606-C942-E43C84096725}"/>
              </a:ext>
            </a:extLst>
          </p:cNvPr>
          <p:cNvSpPr txBox="1"/>
          <p:nvPr/>
        </p:nvSpPr>
        <p:spPr>
          <a:xfrm>
            <a:off x="1300970" y="7384397"/>
            <a:ext cx="1665958" cy="1453968"/>
          </a:xfrm>
          <a:prstGeom prst="rect">
            <a:avLst/>
          </a:prstGeom>
          <a:noFill/>
          <a:ln>
            <a:noFill/>
          </a:ln>
        </p:spPr>
        <p:txBody>
          <a:bodyPr spcFirstLastPara="1" wrap="square" lIns="91425" tIns="45700" rIns="91425" bIns="45700" anchor="ctr" anchorCtr="0">
            <a:noAutofit/>
          </a:bodyPr>
          <a:lstStyle/>
          <a:p>
            <a:pPr algn="just"/>
            <a:r>
              <a:rPr lang="en-GB" sz="900" dirty="0">
                <a:latin typeface="Calibri" panose="020F0502020204030204" pitchFamily="34" charset="0"/>
                <a:cs typeface="Calibri" panose="020F0502020204030204" pitchFamily="34" charset="0"/>
              </a:rPr>
              <a:t>After leading the microwave systems group at Siemens Prof. Martin </a:t>
            </a:r>
            <a:r>
              <a:rPr lang="en-GB" sz="900" dirty="0" err="1">
                <a:latin typeface="Calibri" panose="020F0502020204030204" pitchFamily="34" charset="0"/>
                <a:cs typeface="Calibri" panose="020F0502020204030204" pitchFamily="34" charset="0"/>
              </a:rPr>
              <a:t>Vossiek</a:t>
            </a:r>
            <a:r>
              <a:rPr lang="en-GB" sz="900" dirty="0">
                <a:latin typeface="Calibri" panose="020F0502020204030204" pitchFamily="34" charset="0"/>
                <a:cs typeface="Calibri" panose="020F0502020204030204" pitchFamily="34" charset="0"/>
              </a:rPr>
              <a:t> became a professor at </a:t>
            </a:r>
            <a:r>
              <a:rPr lang="en-GB" sz="900" dirty="0" err="1">
                <a:latin typeface="Calibri" panose="020F0502020204030204" pitchFamily="34" charset="0"/>
                <a:cs typeface="Calibri" panose="020F0502020204030204" pitchFamily="34" charset="0"/>
              </a:rPr>
              <a:t>Clausthal</a:t>
            </a:r>
            <a:r>
              <a:rPr lang="en-GB" sz="900" dirty="0">
                <a:latin typeface="Calibri" panose="020F0502020204030204" pitchFamily="34" charset="0"/>
                <a:cs typeface="Calibri" panose="020F0502020204030204" pitchFamily="34" charset="0"/>
              </a:rPr>
              <a:t> University of Technology in 2003. Since 2011 he has been the chair of Friedrich-Alexander Universität Erlangen-Institute Nürnberg's of Microwaves and Photonics (LHFT).</a:t>
            </a:r>
          </a:p>
        </p:txBody>
      </p:sp>
      <p:pic>
        <p:nvPicPr>
          <p:cNvPr id="10" name="Picture 9" descr="Diagram&#10;&#10;Description automatically generated">
            <a:extLst>
              <a:ext uri="{FF2B5EF4-FFF2-40B4-BE49-F238E27FC236}">
                <a16:creationId xmlns:a16="http://schemas.microsoft.com/office/drawing/2014/main" id="{87616266-D890-519D-D8A4-8595626FA2C7}"/>
              </a:ext>
            </a:extLst>
          </p:cNvPr>
          <p:cNvPicPr>
            <a:picLocks noChangeAspect="1"/>
          </p:cNvPicPr>
          <p:nvPr/>
        </p:nvPicPr>
        <p:blipFill>
          <a:blip r:embed="rId6"/>
          <a:stretch>
            <a:fillRect/>
          </a:stretch>
        </p:blipFill>
        <p:spPr>
          <a:xfrm>
            <a:off x="100202" y="8967890"/>
            <a:ext cx="979380" cy="483117"/>
          </a:xfrm>
          <a:prstGeom prst="rect">
            <a:avLst/>
          </a:prstGeom>
        </p:spPr>
      </p:pic>
      <p:pic>
        <p:nvPicPr>
          <p:cNvPr id="12" name="Picture 11" descr="A picture containing square&#10;&#10;Description automatically generated">
            <a:extLst>
              <a:ext uri="{FF2B5EF4-FFF2-40B4-BE49-F238E27FC236}">
                <a16:creationId xmlns:a16="http://schemas.microsoft.com/office/drawing/2014/main" id="{E94ECDBE-9374-627F-D1AD-C86CA8E612C7}"/>
              </a:ext>
            </a:extLst>
          </p:cNvPr>
          <p:cNvPicPr>
            <a:picLocks noChangeAspect="1"/>
          </p:cNvPicPr>
          <p:nvPr/>
        </p:nvPicPr>
        <p:blipFill>
          <a:blip r:embed="rId7"/>
          <a:stretch>
            <a:fillRect/>
          </a:stretch>
        </p:blipFill>
        <p:spPr>
          <a:xfrm>
            <a:off x="1151380" y="9365683"/>
            <a:ext cx="979423" cy="491383"/>
          </a:xfrm>
          <a:prstGeom prst="rect">
            <a:avLst/>
          </a:prstGeom>
        </p:spPr>
      </p:pic>
      <p:pic>
        <p:nvPicPr>
          <p:cNvPr id="14" name="Picture 13" descr="Text&#10;&#10;Description automatically generated">
            <a:extLst>
              <a:ext uri="{FF2B5EF4-FFF2-40B4-BE49-F238E27FC236}">
                <a16:creationId xmlns:a16="http://schemas.microsoft.com/office/drawing/2014/main" id="{DF389B79-8E98-162C-F3D1-470A01B94062}"/>
              </a:ext>
            </a:extLst>
          </p:cNvPr>
          <p:cNvPicPr>
            <a:picLocks noChangeAspect="1"/>
          </p:cNvPicPr>
          <p:nvPr/>
        </p:nvPicPr>
        <p:blipFill>
          <a:blip r:embed="rId8"/>
          <a:stretch>
            <a:fillRect/>
          </a:stretch>
        </p:blipFill>
        <p:spPr>
          <a:xfrm>
            <a:off x="97588" y="9788034"/>
            <a:ext cx="979380" cy="491384"/>
          </a:xfrm>
          <a:prstGeom prst="rect">
            <a:avLst/>
          </a:prstGeom>
        </p:spPr>
      </p:pic>
      <p:pic>
        <p:nvPicPr>
          <p:cNvPr id="21" name="Picture 20" descr="A picture containing text, person, indoor, person&#10;&#10;Description automatically generated">
            <a:extLst>
              <a:ext uri="{FF2B5EF4-FFF2-40B4-BE49-F238E27FC236}">
                <a16:creationId xmlns:a16="http://schemas.microsoft.com/office/drawing/2014/main" id="{646E2A33-B8DC-5FEB-55C4-023A3247DEC5}"/>
              </a:ext>
            </a:extLst>
          </p:cNvPr>
          <p:cNvPicPr>
            <a:picLocks noChangeAspect="1"/>
          </p:cNvPicPr>
          <p:nvPr/>
        </p:nvPicPr>
        <p:blipFill>
          <a:blip r:embed="rId9"/>
          <a:stretch>
            <a:fillRect/>
          </a:stretch>
        </p:blipFill>
        <p:spPr>
          <a:xfrm>
            <a:off x="2216229" y="8904504"/>
            <a:ext cx="1680493" cy="1877970"/>
          </a:xfrm>
          <a:prstGeom prst="rect">
            <a:avLst/>
          </a:prstGeom>
        </p:spPr>
      </p:pic>
      <p:pic>
        <p:nvPicPr>
          <p:cNvPr id="25" name="Picture 24" descr="A picture containing arrow&#10;&#10;Description automatically generated">
            <a:extLst>
              <a:ext uri="{FF2B5EF4-FFF2-40B4-BE49-F238E27FC236}">
                <a16:creationId xmlns:a16="http://schemas.microsoft.com/office/drawing/2014/main" id="{5453016C-9E36-8705-FB8A-E7B276FC2670}"/>
              </a:ext>
            </a:extLst>
          </p:cNvPr>
          <p:cNvPicPr>
            <a:picLocks noChangeAspect="1"/>
          </p:cNvPicPr>
          <p:nvPr/>
        </p:nvPicPr>
        <p:blipFill>
          <a:blip r:embed="rId10"/>
          <a:stretch>
            <a:fillRect/>
          </a:stretch>
        </p:blipFill>
        <p:spPr>
          <a:xfrm>
            <a:off x="4230072" y="9412455"/>
            <a:ext cx="1451850" cy="75115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386</Words>
  <Application>Microsoft Macintosh PowerPoint</Application>
  <PresentationFormat>Benutzerdefiniert</PresentationFormat>
  <Paragraphs>32</Paragraphs>
  <Slides>1</Slides>
  <Notes>1</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vt:i4>
      </vt:variant>
    </vt:vector>
  </HeadingPairs>
  <TitlesOfParts>
    <vt:vector size="4" baseType="lpstr">
      <vt:lpstr>Arial</vt:lpstr>
      <vt:lpstr>Calibri</vt:lpstr>
      <vt:lpstr>Office Theme</vt:lpstr>
      <vt:lpstr>Workshop title: Understanding Inner States of Humans using Measurements of “Invisibles” - ”Empatho-Kinaesthetic” Sensing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title: </dc:title>
  <cp:lastModifiedBy>Bjoern Eskofier</cp:lastModifiedBy>
  <cp:revision>23</cp:revision>
  <dcterms:modified xsi:type="dcterms:W3CDTF">2022-06-09T08:08:57Z</dcterms:modified>
</cp:coreProperties>
</file>